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6" r:id="rId1"/>
  </p:sldMasterIdLst>
  <p:notesMasterIdLst>
    <p:notesMasterId r:id="rId22"/>
  </p:notesMasterIdLst>
  <p:handoutMasterIdLst>
    <p:handoutMasterId r:id="rId23"/>
  </p:handoutMasterIdLst>
  <p:sldIdLst>
    <p:sldId id="335" r:id="rId2"/>
    <p:sldId id="345" r:id="rId3"/>
    <p:sldId id="349" r:id="rId4"/>
    <p:sldId id="350" r:id="rId5"/>
    <p:sldId id="337" r:id="rId6"/>
    <p:sldId id="353" r:id="rId7"/>
    <p:sldId id="354" r:id="rId8"/>
    <p:sldId id="338" r:id="rId9"/>
    <p:sldId id="336" r:id="rId10"/>
    <p:sldId id="339" r:id="rId11"/>
    <p:sldId id="355" r:id="rId12"/>
    <p:sldId id="356" r:id="rId13"/>
    <p:sldId id="357" r:id="rId14"/>
    <p:sldId id="358" r:id="rId15"/>
    <p:sldId id="361" r:id="rId16"/>
    <p:sldId id="362" r:id="rId17"/>
    <p:sldId id="360" r:id="rId18"/>
    <p:sldId id="340" r:id="rId19"/>
    <p:sldId id="341" r:id="rId20"/>
    <p:sldId id="351" r:id="rId2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3" autoAdjust="0"/>
    <p:restoredTop sz="94660"/>
  </p:normalViewPr>
  <p:slideViewPr>
    <p:cSldViewPr>
      <p:cViewPr varScale="1">
        <p:scale>
          <a:sx n="85" d="100"/>
          <a:sy n="85" d="100"/>
        </p:scale>
        <p:origin x="1699"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965E49-9504-D1B5-907E-F0131459EEBF}"/>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9E8ECBAF-2A61-9D47-E6EB-752E059FB52E}"/>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2CFA605-1CD3-4C78-896B-08BEF8CD4A73}" type="datetimeFigureOut">
              <a:rPr lang="en-IN"/>
              <a:pPr>
                <a:defRPr/>
              </a:pPr>
              <a:t>13-05-2023</a:t>
            </a:fld>
            <a:endParaRPr lang="en-IN"/>
          </a:p>
        </p:txBody>
      </p:sp>
      <p:sp>
        <p:nvSpPr>
          <p:cNvPr id="4" name="Footer Placeholder 3">
            <a:extLst>
              <a:ext uri="{FF2B5EF4-FFF2-40B4-BE49-F238E27FC236}">
                <a16:creationId xmlns:a16="http://schemas.microsoft.com/office/drawing/2014/main" id="{D9F2FD88-1B5F-3E1A-83C1-75510E69C3EF}"/>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5" name="Slide Number Placeholder 4">
            <a:extLst>
              <a:ext uri="{FF2B5EF4-FFF2-40B4-BE49-F238E27FC236}">
                <a16:creationId xmlns:a16="http://schemas.microsoft.com/office/drawing/2014/main" id="{488C2BB1-75F7-7401-E33F-0E55EB62923B}"/>
              </a:ext>
            </a:extLst>
          </p:cNvPr>
          <p:cNvSpPr>
            <a:spLocks noGrp="1"/>
          </p:cNvSpPr>
          <p:nvPr>
            <p:ph type="sldNum" sz="quarter" idx="3"/>
          </p:nvPr>
        </p:nvSpPr>
        <p:spPr>
          <a:xfrm>
            <a:off x="4143375" y="9120188"/>
            <a:ext cx="3170238" cy="4810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851FA90-7BBA-45A1-99A8-554CD759728E}" type="slidenum">
              <a:rPr lang="en-IN" altLang="en-US"/>
              <a:pPr/>
              <a:t>‹#›</a:t>
            </a:fld>
            <a:endParaRPr lang="en-I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B41DCC-352F-7809-CCFD-F14CBA918591}"/>
              </a:ext>
            </a:extLst>
          </p:cNvPr>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3" name="Date Placeholder 2">
            <a:extLst>
              <a:ext uri="{FF2B5EF4-FFF2-40B4-BE49-F238E27FC236}">
                <a16:creationId xmlns:a16="http://schemas.microsoft.com/office/drawing/2014/main" id="{90FD632B-7C00-C336-E5D9-A055FDE9AAB9}"/>
              </a:ext>
            </a:extLst>
          </p:cNvPr>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Arial" charset="0"/>
              </a:defRPr>
            </a:lvl1pPr>
          </a:lstStyle>
          <a:p>
            <a:pPr>
              <a:defRPr/>
            </a:pPr>
            <a:fld id="{7BACDC13-41A5-4CC4-93A9-CE3620CEB7A8}" type="datetimeFigureOut">
              <a:rPr lang="en-US"/>
              <a:pPr>
                <a:defRPr/>
              </a:pPr>
              <a:t>5/13/2023</a:t>
            </a:fld>
            <a:endParaRPr lang="en-US"/>
          </a:p>
        </p:txBody>
      </p:sp>
      <p:sp>
        <p:nvSpPr>
          <p:cNvPr id="4" name="Slide Image Placeholder 3">
            <a:extLst>
              <a:ext uri="{FF2B5EF4-FFF2-40B4-BE49-F238E27FC236}">
                <a16:creationId xmlns:a16="http://schemas.microsoft.com/office/drawing/2014/main" id="{F1A81BB2-26D2-977C-BCBD-8D5212DA69BB}"/>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28849D6-DF25-B74B-E511-794B088A9959}"/>
              </a:ext>
            </a:extLst>
          </p:cNvPr>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E2FC16E-5869-CA26-EB64-075AE6193E7F}"/>
              </a:ext>
            </a:extLst>
          </p:cNvPr>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09C63DF5-175C-85C3-18B4-8A0F49D49C95}"/>
              </a:ext>
            </a:extLst>
          </p:cNvPr>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F6A354F-4066-4F12-BB96-46DEBB529856}"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144DED-E418-65BD-B6F7-8284B1F65940}"/>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32F0166-D303-862C-1C47-150A06D1B8E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E2458C8-F558-6182-1029-A3BEC9223991}"/>
              </a:ext>
            </a:extLst>
          </p:cNvPr>
          <p:cNvSpPr>
            <a:spLocks noGrp="1"/>
          </p:cNvSpPr>
          <p:nvPr>
            <p:ph type="sldNum" sz="quarter" idx="12"/>
          </p:nvPr>
        </p:nvSpPr>
        <p:spPr/>
        <p:txBody>
          <a:bodyPr/>
          <a:lstStyle>
            <a:lvl1pPr>
              <a:defRPr/>
            </a:lvl1pPr>
          </a:lstStyle>
          <a:p>
            <a:fld id="{7F152F2A-3169-4790-9C21-94A8493C6D59}" type="slidenum">
              <a:rPr lang="en-US" altLang="en-US"/>
              <a:pPr/>
              <a:t>‹#›</a:t>
            </a:fld>
            <a:endParaRPr lang="en-US" altLang="en-US"/>
          </a:p>
        </p:txBody>
      </p:sp>
    </p:spTree>
    <p:extLst>
      <p:ext uri="{BB962C8B-B14F-4D97-AF65-F5344CB8AC3E}">
        <p14:creationId xmlns:p14="http://schemas.microsoft.com/office/powerpoint/2010/main" val="222639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A167CE-9B51-950B-274A-757AFCD6B9E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4270E88-D8F8-16FF-538E-EF21DB3D3253}"/>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9DF54046-7B00-C608-2AF8-C9CE9BEE4BC4}"/>
              </a:ext>
            </a:extLst>
          </p:cNvPr>
          <p:cNvSpPr>
            <a:spLocks noGrp="1"/>
          </p:cNvSpPr>
          <p:nvPr>
            <p:ph type="sldNum" sz="quarter" idx="12"/>
          </p:nvPr>
        </p:nvSpPr>
        <p:spPr/>
        <p:txBody>
          <a:bodyPr/>
          <a:lstStyle>
            <a:lvl1pPr>
              <a:defRPr/>
            </a:lvl1pPr>
          </a:lstStyle>
          <a:p>
            <a:fld id="{09399C60-A3BF-4D47-AEF8-1ACB0F399047}" type="slidenum">
              <a:rPr lang="en-US" altLang="en-US"/>
              <a:pPr/>
              <a:t>‹#›</a:t>
            </a:fld>
            <a:endParaRPr lang="en-US" altLang="en-US"/>
          </a:p>
        </p:txBody>
      </p:sp>
    </p:spTree>
    <p:extLst>
      <p:ext uri="{BB962C8B-B14F-4D97-AF65-F5344CB8AC3E}">
        <p14:creationId xmlns:p14="http://schemas.microsoft.com/office/powerpoint/2010/main" val="280985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405B3-BBC6-06B6-CC57-716D50BB56C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D40E5B6-6FFE-8638-2340-1672CDCA156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00E73481-F4C4-EACC-1EBE-7B001EB5A7BA}"/>
              </a:ext>
            </a:extLst>
          </p:cNvPr>
          <p:cNvSpPr>
            <a:spLocks noGrp="1"/>
          </p:cNvSpPr>
          <p:nvPr>
            <p:ph type="sldNum" sz="quarter" idx="12"/>
          </p:nvPr>
        </p:nvSpPr>
        <p:spPr/>
        <p:txBody>
          <a:bodyPr/>
          <a:lstStyle>
            <a:lvl1pPr>
              <a:defRPr/>
            </a:lvl1pPr>
          </a:lstStyle>
          <a:p>
            <a:fld id="{2622AE11-EF31-47C9-93F7-535AE2BFCD69}" type="slidenum">
              <a:rPr lang="en-US" altLang="en-US"/>
              <a:pPr/>
              <a:t>‹#›</a:t>
            </a:fld>
            <a:endParaRPr lang="en-US" altLang="en-US"/>
          </a:p>
        </p:txBody>
      </p:sp>
    </p:spTree>
    <p:extLst>
      <p:ext uri="{BB962C8B-B14F-4D97-AF65-F5344CB8AC3E}">
        <p14:creationId xmlns:p14="http://schemas.microsoft.com/office/powerpoint/2010/main" val="259657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6097A-CB85-4D55-558A-80DCA155D39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4B00EC7-DB5E-449D-0471-17C4C7C19D0C}"/>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E95E8697-A91A-F9CE-0E9A-A7273632FD41}"/>
              </a:ext>
            </a:extLst>
          </p:cNvPr>
          <p:cNvSpPr>
            <a:spLocks noGrp="1"/>
          </p:cNvSpPr>
          <p:nvPr>
            <p:ph type="sldNum" sz="quarter" idx="12"/>
          </p:nvPr>
        </p:nvSpPr>
        <p:spPr/>
        <p:txBody>
          <a:bodyPr/>
          <a:lstStyle>
            <a:lvl1pPr>
              <a:defRPr/>
            </a:lvl1pPr>
          </a:lstStyle>
          <a:p>
            <a:fld id="{9D73CAE4-B13A-4AC7-ABCD-5EDF85FE4EA2}" type="slidenum">
              <a:rPr lang="en-US" altLang="en-US"/>
              <a:pPr/>
              <a:t>‹#›</a:t>
            </a:fld>
            <a:endParaRPr lang="en-US" altLang="en-US"/>
          </a:p>
        </p:txBody>
      </p:sp>
    </p:spTree>
    <p:extLst>
      <p:ext uri="{BB962C8B-B14F-4D97-AF65-F5344CB8AC3E}">
        <p14:creationId xmlns:p14="http://schemas.microsoft.com/office/powerpoint/2010/main" val="50553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F31A344-D29A-94DA-E483-02803288B47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D976310-2949-22FB-D5C4-B5FC6106D26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CF2C2BC7-68D5-8C89-E83A-43B1F3B80857}"/>
              </a:ext>
            </a:extLst>
          </p:cNvPr>
          <p:cNvSpPr>
            <a:spLocks noGrp="1"/>
          </p:cNvSpPr>
          <p:nvPr>
            <p:ph type="sldNum" sz="quarter" idx="12"/>
          </p:nvPr>
        </p:nvSpPr>
        <p:spPr/>
        <p:txBody>
          <a:bodyPr/>
          <a:lstStyle>
            <a:lvl1pPr>
              <a:defRPr/>
            </a:lvl1pPr>
          </a:lstStyle>
          <a:p>
            <a:fld id="{5C908DE3-F629-4FFB-AA9D-8A2CE515A849}" type="slidenum">
              <a:rPr lang="en-US" altLang="en-US"/>
              <a:pPr/>
              <a:t>‹#›</a:t>
            </a:fld>
            <a:endParaRPr lang="en-US" altLang="en-US"/>
          </a:p>
        </p:txBody>
      </p:sp>
    </p:spTree>
    <p:extLst>
      <p:ext uri="{BB962C8B-B14F-4D97-AF65-F5344CB8AC3E}">
        <p14:creationId xmlns:p14="http://schemas.microsoft.com/office/powerpoint/2010/main" val="250291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9CD8CA5D-EA58-07B0-5122-C889EFFCA96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4069130-EEF2-5DDA-4828-0F67D60B551D}"/>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6BD87551-578F-2D63-3DA9-91625304C841}"/>
              </a:ext>
            </a:extLst>
          </p:cNvPr>
          <p:cNvSpPr>
            <a:spLocks noGrp="1"/>
          </p:cNvSpPr>
          <p:nvPr>
            <p:ph type="sldNum" sz="quarter" idx="12"/>
          </p:nvPr>
        </p:nvSpPr>
        <p:spPr/>
        <p:txBody>
          <a:bodyPr/>
          <a:lstStyle>
            <a:lvl1pPr>
              <a:defRPr/>
            </a:lvl1pPr>
          </a:lstStyle>
          <a:p>
            <a:fld id="{77344E5A-73B4-4FD2-87E4-B633D8DBC72C}" type="slidenum">
              <a:rPr lang="en-US" altLang="en-US"/>
              <a:pPr/>
              <a:t>‹#›</a:t>
            </a:fld>
            <a:endParaRPr lang="en-US" altLang="en-US"/>
          </a:p>
        </p:txBody>
      </p:sp>
    </p:spTree>
    <p:extLst>
      <p:ext uri="{BB962C8B-B14F-4D97-AF65-F5344CB8AC3E}">
        <p14:creationId xmlns:p14="http://schemas.microsoft.com/office/powerpoint/2010/main" val="248524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97AD522F-8E27-A347-ED03-2D5DB657924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3BDAB870-F498-3D66-14EA-BE78B3DC1EDA}"/>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9" name="Slide Number Placeholder 5">
            <a:extLst>
              <a:ext uri="{FF2B5EF4-FFF2-40B4-BE49-F238E27FC236}">
                <a16:creationId xmlns:a16="http://schemas.microsoft.com/office/drawing/2014/main" id="{645D6DE2-21C8-1AED-ABA1-931981B7328D}"/>
              </a:ext>
            </a:extLst>
          </p:cNvPr>
          <p:cNvSpPr>
            <a:spLocks noGrp="1"/>
          </p:cNvSpPr>
          <p:nvPr>
            <p:ph type="sldNum" sz="quarter" idx="12"/>
          </p:nvPr>
        </p:nvSpPr>
        <p:spPr/>
        <p:txBody>
          <a:bodyPr/>
          <a:lstStyle>
            <a:lvl1pPr>
              <a:defRPr/>
            </a:lvl1pPr>
          </a:lstStyle>
          <a:p>
            <a:fld id="{F1EB93F2-5B6C-4321-AE78-82A282D7F213}" type="slidenum">
              <a:rPr lang="en-US" altLang="en-US"/>
              <a:pPr/>
              <a:t>‹#›</a:t>
            </a:fld>
            <a:endParaRPr lang="en-US" altLang="en-US"/>
          </a:p>
        </p:txBody>
      </p:sp>
    </p:spTree>
    <p:extLst>
      <p:ext uri="{BB962C8B-B14F-4D97-AF65-F5344CB8AC3E}">
        <p14:creationId xmlns:p14="http://schemas.microsoft.com/office/powerpoint/2010/main" val="159279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A47BB865-D212-7E85-5249-E44225A9C684}"/>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018684E-A97C-4637-62DE-829C2DDAA106}"/>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5" name="Slide Number Placeholder 5">
            <a:extLst>
              <a:ext uri="{FF2B5EF4-FFF2-40B4-BE49-F238E27FC236}">
                <a16:creationId xmlns:a16="http://schemas.microsoft.com/office/drawing/2014/main" id="{AC2A94CA-41EF-A02D-A55D-FA64954EAD88}"/>
              </a:ext>
            </a:extLst>
          </p:cNvPr>
          <p:cNvSpPr>
            <a:spLocks noGrp="1"/>
          </p:cNvSpPr>
          <p:nvPr>
            <p:ph type="sldNum" sz="quarter" idx="12"/>
          </p:nvPr>
        </p:nvSpPr>
        <p:spPr/>
        <p:txBody>
          <a:bodyPr/>
          <a:lstStyle>
            <a:lvl1pPr>
              <a:defRPr/>
            </a:lvl1pPr>
          </a:lstStyle>
          <a:p>
            <a:fld id="{675988CF-5D30-4D00-93A8-659B07C9834F}" type="slidenum">
              <a:rPr lang="en-US" altLang="en-US"/>
              <a:pPr/>
              <a:t>‹#›</a:t>
            </a:fld>
            <a:endParaRPr lang="en-US" altLang="en-US"/>
          </a:p>
        </p:txBody>
      </p:sp>
    </p:spTree>
    <p:extLst>
      <p:ext uri="{BB962C8B-B14F-4D97-AF65-F5344CB8AC3E}">
        <p14:creationId xmlns:p14="http://schemas.microsoft.com/office/powerpoint/2010/main" val="379821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60243A7-75F0-3107-8D3C-3B186210903A}"/>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A523DE1-3358-595E-4A3C-63B619C0DD29}"/>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4" name="Slide Number Placeholder 5">
            <a:extLst>
              <a:ext uri="{FF2B5EF4-FFF2-40B4-BE49-F238E27FC236}">
                <a16:creationId xmlns:a16="http://schemas.microsoft.com/office/drawing/2014/main" id="{E03237FE-815A-1E09-7261-F164720AAAB7}"/>
              </a:ext>
            </a:extLst>
          </p:cNvPr>
          <p:cNvSpPr>
            <a:spLocks noGrp="1"/>
          </p:cNvSpPr>
          <p:nvPr>
            <p:ph type="sldNum" sz="quarter" idx="12"/>
          </p:nvPr>
        </p:nvSpPr>
        <p:spPr/>
        <p:txBody>
          <a:bodyPr/>
          <a:lstStyle>
            <a:lvl1pPr>
              <a:defRPr/>
            </a:lvl1pPr>
          </a:lstStyle>
          <a:p>
            <a:fld id="{185413E7-BE16-46B7-8E6A-6BE9CD646E83}" type="slidenum">
              <a:rPr lang="en-US" altLang="en-US"/>
              <a:pPr/>
              <a:t>‹#›</a:t>
            </a:fld>
            <a:endParaRPr lang="en-US" altLang="en-US"/>
          </a:p>
        </p:txBody>
      </p:sp>
    </p:spTree>
    <p:extLst>
      <p:ext uri="{BB962C8B-B14F-4D97-AF65-F5344CB8AC3E}">
        <p14:creationId xmlns:p14="http://schemas.microsoft.com/office/powerpoint/2010/main" val="4158662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F8469570-A19B-9223-510A-EEBC77508A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C6E7D4F-9D80-4EBB-1D4D-32D045CFB89F}"/>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03424799-C1CA-F046-3A3D-F7C3ED962F6D}"/>
              </a:ext>
            </a:extLst>
          </p:cNvPr>
          <p:cNvSpPr>
            <a:spLocks noGrp="1"/>
          </p:cNvSpPr>
          <p:nvPr>
            <p:ph type="sldNum" sz="quarter" idx="12"/>
          </p:nvPr>
        </p:nvSpPr>
        <p:spPr/>
        <p:txBody>
          <a:bodyPr/>
          <a:lstStyle>
            <a:lvl1pPr>
              <a:defRPr/>
            </a:lvl1pPr>
          </a:lstStyle>
          <a:p>
            <a:fld id="{7120EF40-7C6F-41D5-9261-F407CF7E7AA7}" type="slidenum">
              <a:rPr lang="en-US" altLang="en-US"/>
              <a:pPr/>
              <a:t>‹#›</a:t>
            </a:fld>
            <a:endParaRPr lang="en-US" altLang="en-US"/>
          </a:p>
        </p:txBody>
      </p:sp>
    </p:spTree>
    <p:extLst>
      <p:ext uri="{BB962C8B-B14F-4D97-AF65-F5344CB8AC3E}">
        <p14:creationId xmlns:p14="http://schemas.microsoft.com/office/powerpoint/2010/main" val="25454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9B65E3A-A942-A246-C148-A75CA5370FD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17405D5-784F-B615-92A0-877E32E4B245}"/>
              </a:ext>
            </a:extLst>
          </p:cNvPr>
          <p:cNvSpPr>
            <a:spLocks noGrp="1"/>
          </p:cNvSpPr>
          <p:nvPr>
            <p:ph type="ftr" sz="quarter" idx="11"/>
          </p:nvPr>
        </p:nvSpPr>
        <p:spPr/>
        <p:txBody>
          <a:bodyPr/>
          <a:lstStyle>
            <a:lvl1pPr>
              <a:defRPr/>
            </a:lvl1pPr>
          </a:lstStyle>
          <a:p>
            <a:pPr>
              <a:defRPr/>
            </a:pPr>
            <a:r>
              <a:rPr lang="en-US"/>
              <a:t>DEPT. of CSE                      CSB4243-Design Project-1</a:t>
            </a:r>
          </a:p>
        </p:txBody>
      </p:sp>
      <p:sp>
        <p:nvSpPr>
          <p:cNvPr id="7" name="Slide Number Placeholder 5">
            <a:extLst>
              <a:ext uri="{FF2B5EF4-FFF2-40B4-BE49-F238E27FC236}">
                <a16:creationId xmlns:a16="http://schemas.microsoft.com/office/drawing/2014/main" id="{548199D0-5F27-61F2-C5CD-8C89F10605BC}"/>
              </a:ext>
            </a:extLst>
          </p:cNvPr>
          <p:cNvSpPr>
            <a:spLocks noGrp="1"/>
          </p:cNvSpPr>
          <p:nvPr>
            <p:ph type="sldNum" sz="quarter" idx="12"/>
          </p:nvPr>
        </p:nvSpPr>
        <p:spPr/>
        <p:txBody>
          <a:bodyPr/>
          <a:lstStyle>
            <a:lvl1pPr>
              <a:defRPr/>
            </a:lvl1pPr>
          </a:lstStyle>
          <a:p>
            <a:fld id="{A62FD86B-2F01-41CB-9729-C0DEF4996AAE}" type="slidenum">
              <a:rPr lang="en-US" altLang="en-US"/>
              <a:pPr/>
              <a:t>‹#›</a:t>
            </a:fld>
            <a:endParaRPr lang="en-US" altLang="en-US"/>
          </a:p>
        </p:txBody>
      </p:sp>
    </p:spTree>
    <p:extLst>
      <p:ext uri="{BB962C8B-B14F-4D97-AF65-F5344CB8AC3E}">
        <p14:creationId xmlns:p14="http://schemas.microsoft.com/office/powerpoint/2010/main" val="283024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505A8EF-A152-DE03-32EF-F99B6A447D1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a:extLst>
              <a:ext uri="{FF2B5EF4-FFF2-40B4-BE49-F238E27FC236}">
                <a16:creationId xmlns:a16="http://schemas.microsoft.com/office/drawing/2014/main" id="{7E0F64E9-FCF8-D022-C902-09C25972E6E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BBA669A1-F893-E3E6-F395-040AD1052E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780E4F02-52B6-8C30-164D-208353B92FB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US"/>
              <a:t>DEPT. of CSE                      CSB4243-Design Project-1</a:t>
            </a:r>
          </a:p>
        </p:txBody>
      </p:sp>
      <p:sp>
        <p:nvSpPr>
          <p:cNvPr id="6" name="Slide Number Placeholder 5">
            <a:extLst>
              <a:ext uri="{FF2B5EF4-FFF2-40B4-BE49-F238E27FC236}">
                <a16:creationId xmlns:a16="http://schemas.microsoft.com/office/drawing/2014/main" id="{4E0307FB-9F56-24F0-1CEA-16F04723133D}"/>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D418F2E0-9650-4F1A-B097-70D7EDB7B81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Lst>
  <p:hf hd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1942-06A9-7BFD-91E9-A2249AC75080}"/>
              </a:ext>
            </a:extLst>
          </p:cNvPr>
          <p:cNvSpPr>
            <a:spLocks noGrp="1"/>
          </p:cNvSpPr>
          <p:nvPr>
            <p:ph type="ctrTitle"/>
          </p:nvPr>
        </p:nvSpPr>
        <p:spPr>
          <a:xfrm>
            <a:off x="457200" y="1828800"/>
            <a:ext cx="8205788" cy="2351087"/>
          </a:xfrm>
        </p:spPr>
        <p:txBody>
          <a:bodyPr rtlCol="0">
            <a:normAutofit fontScale="90000"/>
          </a:bodyPr>
          <a:lstStyle/>
          <a:p>
            <a:pPr eaLnBrk="1" fontAlgn="auto" hangingPunct="1">
              <a:spcAft>
                <a:spcPts val="0"/>
              </a:spcAft>
              <a:defRPr/>
            </a:pPr>
            <a:br>
              <a:rPr lang="en-US" b="1" dirty="0"/>
            </a:br>
            <a:r>
              <a:rPr lang="en-US" sz="3600" b="1" dirty="0">
                <a:latin typeface="Times New Roman" panose="02020603050405020304" pitchFamily="18" charset="0"/>
                <a:cs typeface="Times New Roman" panose="02020603050405020304" pitchFamily="18" charset="0"/>
              </a:rPr>
              <a:t>Department of Computer Science and Engineering</a:t>
            </a:r>
            <a:br>
              <a:rPr lang="en-US" sz="3600" b="1" dirty="0">
                <a:latin typeface="Times New Roman" panose="02020603050405020304" pitchFamily="18" charset="0"/>
                <a:cs typeface="Times New Roman" panose="02020603050405020304" pitchFamily="18" charset="0"/>
              </a:rPr>
            </a:br>
            <a:br>
              <a:rPr lang="en-US" sz="3600" b="1" dirty="0"/>
            </a:br>
            <a:r>
              <a:rPr lang="en-US" sz="2200" b="1" dirty="0">
                <a:latin typeface="Times New Roman" pitchFamily="18" charset="0"/>
                <a:cs typeface="Times New Roman" pitchFamily="18" charset="0"/>
              </a:rPr>
              <a:t>CSB4243 – DESIGN PROJECT  1</a:t>
            </a:r>
            <a:br>
              <a:rPr lang="en-US" sz="2000" b="1" dirty="0">
                <a:latin typeface="Times New Roman" pitchFamily="18" charset="0"/>
                <a:cs typeface="Times New Roman" pitchFamily="18" charset="0"/>
              </a:rPr>
            </a:br>
            <a:br>
              <a:rPr lang="en-US" b="1" dirty="0"/>
            </a:br>
            <a:r>
              <a:rPr lang="en-US" sz="3600" b="1" dirty="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TABLE TENNIS USING HAND GESTURE</a:t>
            </a:r>
            <a:br>
              <a:rPr lang="en-US" sz="36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VIVA VOCE</a:t>
            </a:r>
            <a:endParaRPr lang="en-IN" sz="3100" b="1" dirty="0">
              <a:latin typeface="Times New Roman" panose="02020603050405020304" pitchFamily="18" charset="0"/>
              <a:cs typeface="Times New Roman" panose="02020603050405020304" pitchFamily="18" charset="0"/>
            </a:endParaRPr>
          </a:p>
        </p:txBody>
      </p:sp>
      <p:sp>
        <p:nvSpPr>
          <p:cNvPr id="4099" name="Subtitle 2">
            <a:extLst>
              <a:ext uri="{FF2B5EF4-FFF2-40B4-BE49-F238E27FC236}">
                <a16:creationId xmlns:a16="http://schemas.microsoft.com/office/drawing/2014/main" id="{4644FD8D-4D98-7E7B-4070-43DD45B51516}"/>
              </a:ext>
            </a:extLst>
          </p:cNvPr>
          <p:cNvSpPr>
            <a:spLocks noGrp="1"/>
          </p:cNvSpPr>
          <p:nvPr>
            <p:ph type="subTitle" idx="1"/>
          </p:nvPr>
        </p:nvSpPr>
        <p:spPr>
          <a:xfrm>
            <a:off x="304800" y="4267200"/>
            <a:ext cx="7543800" cy="857250"/>
          </a:xfrm>
        </p:spPr>
        <p:txBody>
          <a:bodyPr/>
          <a:lstStyle/>
          <a:p>
            <a:pPr algn="l" eaLnBrk="1" hangingPunct="1"/>
            <a:r>
              <a:rPr lang="en-IN" altLang="en-US" sz="2400" dirty="0">
                <a:latin typeface="Times New Roman" panose="02020603050405020304" pitchFamily="18" charset="0"/>
                <a:cs typeface="Times New Roman" panose="02020603050405020304" pitchFamily="18" charset="0"/>
              </a:rPr>
              <a:t>Dani N  21113004</a:t>
            </a:r>
          </a:p>
          <a:p>
            <a:pPr algn="l" eaLnBrk="1" hangingPunct="1"/>
            <a:r>
              <a:rPr lang="en-IN" altLang="en-US" sz="2400" dirty="0">
                <a:latin typeface="Times New Roman" panose="02020603050405020304" pitchFamily="18" charset="0"/>
                <a:cs typeface="Times New Roman" panose="02020603050405020304" pitchFamily="18" charset="0"/>
              </a:rPr>
              <a:t>Dharshan R E  21113049</a:t>
            </a:r>
          </a:p>
          <a:p>
            <a:pPr algn="l" eaLnBrk="1" hangingPunct="1"/>
            <a:endParaRPr lang="en-IN" altLang="en-US" sz="2400" dirty="0">
              <a:latin typeface="Times New Roman" panose="02020603050405020304" pitchFamily="18" charset="0"/>
              <a:cs typeface="Times New Roman" panose="02020603050405020304" pitchFamily="18" charset="0"/>
            </a:endParaRPr>
          </a:p>
        </p:txBody>
      </p:sp>
      <p:pic>
        <p:nvPicPr>
          <p:cNvPr id="5" name="image1.jpg" descr="A drawing of a face&#10;&#10;Description automatically generated"/>
          <p:cNvPicPr/>
          <p:nvPr/>
        </p:nvPicPr>
        <p:blipFill>
          <a:blip r:embed="rId2" cstate="print"/>
          <a:srcRect/>
          <a:stretch>
            <a:fillRect/>
          </a:stretch>
        </p:blipFill>
        <p:spPr>
          <a:xfrm>
            <a:off x="6324600" y="228600"/>
            <a:ext cx="2533319" cy="659958"/>
          </a:xfrm>
          <a:prstGeom prst="rect">
            <a:avLst/>
          </a:prstGeom>
          <a:ln/>
        </p:spPr>
      </p:pic>
      <p:sp>
        <p:nvSpPr>
          <p:cNvPr id="6" name="TextBox 5"/>
          <p:cNvSpPr txBox="1"/>
          <p:nvPr/>
        </p:nvSpPr>
        <p:spPr>
          <a:xfrm>
            <a:off x="5486400" y="5334000"/>
            <a:ext cx="3200400" cy="923330"/>
          </a:xfrm>
          <a:prstGeom prst="rect">
            <a:avLst/>
          </a:prstGeom>
          <a:noFill/>
        </p:spPr>
        <p:txBody>
          <a:bodyPr wrap="square" rtlCol="0">
            <a:spAutoFit/>
          </a:bodyPr>
          <a:lstStyle/>
          <a:p>
            <a:r>
              <a:rPr lang="en-US" b="1" dirty="0">
                <a:latin typeface="Times New Roman" pitchFamily="18" charset="0"/>
                <a:cs typeface="Times New Roman" pitchFamily="18" charset="0"/>
              </a:rPr>
              <a:t>SUPERVISORS</a:t>
            </a:r>
          </a:p>
          <a:p>
            <a:r>
              <a:rPr lang="en-US" dirty="0">
                <a:latin typeface="Times New Roman" pitchFamily="18" charset="0"/>
                <a:cs typeface="Times New Roman" pitchFamily="18" charset="0"/>
              </a:rPr>
              <a:t>Dr.R.Krishnaveni, Professor</a:t>
            </a:r>
          </a:p>
          <a:p>
            <a:r>
              <a:rPr lang="en-US" dirty="0">
                <a:latin typeface="Times New Roman" pitchFamily="18" charset="0"/>
                <a:cs typeface="Times New Roman" pitchFamily="18" charset="0"/>
              </a:rPr>
              <a:t>Dr.S.Sathyalakshmi,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Proposed System/Work</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10</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CD4A3B57-A46A-4125-A684-61FC1B86FF91}"/>
              </a:ext>
            </a:extLst>
          </p:cNvPr>
          <p:cNvSpPr txBox="1"/>
          <p:nvPr/>
        </p:nvSpPr>
        <p:spPr>
          <a:xfrm>
            <a:off x="457200" y="1825625"/>
            <a:ext cx="847691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this project, we are going to create a Table Tennis game.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 and track hand movements using a camera or sensor.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Convert the hand gesture into specific commands for the game(e.g., move paddles racket up or down).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Transmit the commands to the game engine.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Update the game state based on the commands received.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Continuously monitor hand gesture and update the game accordingly.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 the updated game state on the screen.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system would involve machine learning techniques to recognize different hand gesture and map them to specific commands for the game. The system would also require a robust camera or sensor to accurately track hand movements in real-time.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301E3-1799-EC15-CAB3-1E69F387E141}"/>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0C0B3DAB-CE1B-0DD7-4457-40F1428F8603}"/>
              </a:ext>
            </a:extLst>
          </p:cNvPr>
          <p:cNvSpPr>
            <a:spLocks noGrp="1"/>
          </p:cNvSpPr>
          <p:nvPr>
            <p:ph type="sldNum" sz="quarter" idx="12"/>
          </p:nvPr>
        </p:nvSpPr>
        <p:spPr/>
        <p:txBody>
          <a:bodyPr/>
          <a:lstStyle/>
          <a:p>
            <a:fld id="{185413E7-BE16-46B7-8E6A-6BE9CD646E83}" type="slidenum">
              <a:rPr lang="en-US" altLang="en-US" smtClean="0"/>
              <a:pPr/>
              <a:t>11</a:t>
            </a:fld>
            <a:endParaRPr lang="en-US" altLang="en-US"/>
          </a:p>
        </p:txBody>
      </p:sp>
      <p:pic>
        <p:nvPicPr>
          <p:cNvPr id="4" name="Picture 3">
            <a:extLst>
              <a:ext uri="{FF2B5EF4-FFF2-40B4-BE49-F238E27FC236}">
                <a16:creationId xmlns:a16="http://schemas.microsoft.com/office/drawing/2014/main" id="{46E2EE3C-871A-EAE6-F0CA-48E0F8AFCE1B}"/>
              </a:ext>
            </a:extLst>
          </p:cNvPr>
          <p:cNvPicPr>
            <a:picLocks noChangeAspect="1"/>
          </p:cNvPicPr>
          <p:nvPr/>
        </p:nvPicPr>
        <p:blipFill>
          <a:blip r:embed="rId2"/>
          <a:stretch>
            <a:fillRect/>
          </a:stretch>
        </p:blipFill>
        <p:spPr>
          <a:xfrm>
            <a:off x="1" y="1066800"/>
            <a:ext cx="9144000" cy="4953000"/>
          </a:xfrm>
          <a:prstGeom prst="rect">
            <a:avLst/>
          </a:prstGeom>
        </p:spPr>
      </p:pic>
      <p:pic>
        <p:nvPicPr>
          <p:cNvPr id="5" name="image1.jpg" descr="A drawing of a face&#10;&#10;Description automatically generated">
            <a:extLst>
              <a:ext uri="{FF2B5EF4-FFF2-40B4-BE49-F238E27FC236}">
                <a16:creationId xmlns:a16="http://schemas.microsoft.com/office/drawing/2014/main" id="{44A1FBC8-F5CF-8492-9247-B70D94454A68}"/>
              </a:ext>
            </a:extLst>
          </p:cNvPr>
          <p:cNvPicPr/>
          <p:nvPr/>
        </p:nvPicPr>
        <p:blipFill>
          <a:blip r:embed="rId3" cstate="print"/>
          <a:srcRect/>
          <a:stretch>
            <a:fillRect/>
          </a:stretch>
        </p:blipFill>
        <p:spPr>
          <a:xfrm>
            <a:off x="6400800" y="228600"/>
            <a:ext cx="2533319" cy="659958"/>
          </a:xfrm>
          <a:prstGeom prst="rect">
            <a:avLst/>
          </a:prstGeom>
          <a:ln/>
        </p:spPr>
      </p:pic>
      <p:sp>
        <p:nvSpPr>
          <p:cNvPr id="6" name="TextBox 5">
            <a:extLst>
              <a:ext uri="{FF2B5EF4-FFF2-40B4-BE49-F238E27FC236}">
                <a16:creationId xmlns:a16="http://schemas.microsoft.com/office/drawing/2014/main" id="{78B58DD7-9DFE-35FE-1D4B-9C20BD9BD7CA}"/>
              </a:ext>
            </a:extLst>
          </p:cNvPr>
          <p:cNvSpPr txBox="1"/>
          <p:nvPr/>
        </p:nvSpPr>
        <p:spPr>
          <a:xfrm>
            <a:off x="609600" y="353573"/>
            <a:ext cx="52578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ARCHITECHTURE DIAGRAM</a:t>
            </a:r>
          </a:p>
        </p:txBody>
      </p:sp>
    </p:spTree>
    <p:extLst>
      <p:ext uri="{BB962C8B-B14F-4D97-AF65-F5344CB8AC3E}">
        <p14:creationId xmlns:p14="http://schemas.microsoft.com/office/powerpoint/2010/main" val="64191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9408BB-8B7C-AFA2-B1E6-40C28F0E7EF2}"/>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14DC134E-DA87-C4DD-BEA8-526A03850076}"/>
              </a:ext>
            </a:extLst>
          </p:cNvPr>
          <p:cNvSpPr>
            <a:spLocks noGrp="1"/>
          </p:cNvSpPr>
          <p:nvPr>
            <p:ph type="sldNum" sz="quarter" idx="12"/>
          </p:nvPr>
        </p:nvSpPr>
        <p:spPr/>
        <p:txBody>
          <a:bodyPr/>
          <a:lstStyle/>
          <a:p>
            <a:fld id="{185413E7-BE16-46B7-8E6A-6BE9CD646E83}" type="slidenum">
              <a:rPr lang="en-US" altLang="en-US" smtClean="0"/>
              <a:pPr/>
              <a:t>12</a:t>
            </a:fld>
            <a:endParaRPr lang="en-US" altLang="en-US"/>
          </a:p>
        </p:txBody>
      </p:sp>
      <p:pic>
        <p:nvPicPr>
          <p:cNvPr id="4" name="Picture 3">
            <a:extLst>
              <a:ext uri="{FF2B5EF4-FFF2-40B4-BE49-F238E27FC236}">
                <a16:creationId xmlns:a16="http://schemas.microsoft.com/office/drawing/2014/main" id="{79B70863-2301-6649-FD2E-46B417A8FB0A}"/>
              </a:ext>
            </a:extLst>
          </p:cNvPr>
          <p:cNvPicPr>
            <a:picLocks noChangeAspect="1"/>
          </p:cNvPicPr>
          <p:nvPr/>
        </p:nvPicPr>
        <p:blipFill>
          <a:blip r:embed="rId2"/>
          <a:stretch>
            <a:fillRect/>
          </a:stretch>
        </p:blipFill>
        <p:spPr>
          <a:xfrm>
            <a:off x="268536" y="902741"/>
            <a:ext cx="7981950" cy="5241925"/>
          </a:xfrm>
          <a:prstGeom prst="rect">
            <a:avLst/>
          </a:prstGeom>
        </p:spPr>
      </p:pic>
      <p:pic>
        <p:nvPicPr>
          <p:cNvPr id="5" name="image1.jpg" descr="A drawing of a face&#10;&#10;Description automatically generated">
            <a:extLst>
              <a:ext uri="{FF2B5EF4-FFF2-40B4-BE49-F238E27FC236}">
                <a16:creationId xmlns:a16="http://schemas.microsoft.com/office/drawing/2014/main" id="{504DBC34-64E4-9A05-DADF-C80E707BCA7A}"/>
              </a:ext>
            </a:extLst>
          </p:cNvPr>
          <p:cNvPicPr/>
          <p:nvPr/>
        </p:nvPicPr>
        <p:blipFill>
          <a:blip r:embed="rId3"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133218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33132" y="1634109"/>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Module List</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13</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BAB27CA2-FBEB-42E3-B07D-9353F9125CDF}"/>
              </a:ext>
            </a:extLst>
          </p:cNvPr>
          <p:cNvSpPr txBox="1"/>
          <p:nvPr/>
        </p:nvSpPr>
        <p:spPr>
          <a:xfrm>
            <a:off x="802845" y="2709022"/>
            <a:ext cx="7538309" cy="1754326"/>
          </a:xfrm>
          <a:prstGeom prst="rect">
            <a:avLst/>
          </a:prstGeom>
          <a:noFill/>
        </p:spPr>
        <p:txBody>
          <a:bodyPr wrap="square" rtlCol="0">
            <a:spAutoFit/>
          </a:bodyPr>
          <a:lstStyle/>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GUI Imports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Pygame Programs</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Image Processing</a:t>
            </a:r>
          </a:p>
          <a:p>
            <a:pPr>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Hand Tracking</a:t>
            </a:r>
          </a:p>
          <a:p>
            <a:pPr>
              <a:buFont typeface="Arial" panose="020B0604020202020204" pitchFamily="34" charset="0"/>
              <a:buChar char="•"/>
            </a:pPr>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86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209881" y="563061"/>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Modular Description</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14</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870450BF-E0B7-4B1F-885E-5D0A2D13046A}"/>
              </a:ext>
            </a:extLst>
          </p:cNvPr>
          <p:cNvSpPr txBox="1"/>
          <p:nvPr/>
        </p:nvSpPr>
        <p:spPr>
          <a:xfrm>
            <a:off x="-152400" y="1371600"/>
            <a:ext cx="9144000" cy="5218736"/>
          </a:xfrm>
          <a:prstGeom prst="rect">
            <a:avLst/>
          </a:prstGeom>
          <a:noFill/>
        </p:spPr>
        <p:txBody>
          <a:bodyPr wrap="square" rtlCol="0">
            <a:spAutoFit/>
          </a:bodyPr>
          <a:lstStyle/>
          <a:p>
            <a:pPr indent="457200" algn="just">
              <a:lnSpc>
                <a:spcPct val="150000"/>
              </a:lnSpc>
              <a:spcBef>
                <a:spcPts val="25"/>
              </a:spcBef>
            </a:pPr>
            <a:r>
              <a:rPr lang="en-US" sz="1600" b="1" dirty="0">
                <a:effectLst/>
                <a:latin typeface="Times New Roman" panose="02020603050405020304" pitchFamily="18" charset="0"/>
                <a:ea typeface="Liberation Serif"/>
                <a:cs typeface="Times New Roman" panose="02020603050405020304" pitchFamily="18" charset="0"/>
              </a:rPr>
              <a:t>GUI</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in simple terms is an interface for creating video games, Handles graphics, sound, user input, networking, API, and easy to learn</a:t>
            </a:r>
            <a:endParaRPr lang="en-IN" sz="1600" dirty="0">
              <a:effectLst/>
              <a:latin typeface="Times New Roman" panose="02020603050405020304" pitchFamily="18" charset="0"/>
              <a:ea typeface="Liberation Serif"/>
              <a:cs typeface="Times New Roman" panose="02020603050405020304" pitchFamily="18" charset="0"/>
            </a:endParaRPr>
          </a:p>
          <a:p>
            <a:pPr marL="2286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GUI Imports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GUI imports are used for importing the images, and audio files, and it is processed to make the interface more colorful.</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Pygame Programs</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It provides constants and events, including key and mouse events, video modes, and color values.</a:t>
            </a:r>
            <a:endParaRPr lang="en-IN" sz="1600" dirty="0">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b="1" dirty="0">
                <a:effectLst/>
                <a:latin typeface="Times New Roman" panose="02020603050405020304" pitchFamily="18" charset="0"/>
                <a:ea typeface="Liberation Serif"/>
                <a:cs typeface="Times New Roman" panose="02020603050405020304" pitchFamily="18" charset="0"/>
              </a:rPr>
              <a:t>Image Processing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This is a computer vision library that provides tools for image and video processing and it is used to capture video from the camera and overlay images onto the video feed.</a:t>
            </a:r>
            <a:endParaRPr lang="en-IN" sz="1600" dirty="0">
              <a:effectLst/>
              <a:latin typeface="Times New Roman" panose="02020603050405020304" pitchFamily="18" charset="0"/>
              <a:ea typeface="Liberation Serif"/>
              <a:cs typeface="Times New Roman" panose="02020603050405020304" pitchFamily="18" charset="0"/>
            </a:endParaRPr>
          </a:p>
          <a:p>
            <a:pPr algn="just">
              <a:lnSpc>
                <a:spcPct val="150000"/>
              </a:lnSpc>
              <a:spcBef>
                <a:spcPts val="25"/>
              </a:spcBef>
            </a:pPr>
            <a:r>
              <a:rPr lang="en-US" sz="1600" dirty="0">
                <a:effectLst/>
                <a:latin typeface="Times New Roman" panose="02020603050405020304" pitchFamily="18" charset="0"/>
                <a:ea typeface="Liberation Serif"/>
                <a:cs typeface="Times New Roman" panose="02020603050405020304" pitchFamily="18" charset="0"/>
              </a:rPr>
              <a:t>          </a:t>
            </a:r>
            <a:r>
              <a:rPr lang="en-US" sz="1600" b="1" dirty="0">
                <a:effectLst/>
                <a:latin typeface="Times New Roman" panose="02020603050405020304" pitchFamily="18" charset="0"/>
                <a:ea typeface="Liberation Serif"/>
                <a:cs typeface="Times New Roman" panose="02020603050405020304" pitchFamily="18" charset="0"/>
              </a:rPr>
              <a:t>Hand Tracking</a:t>
            </a:r>
            <a:endParaRPr lang="en-IN" sz="1600" dirty="0">
              <a:effectLst/>
              <a:latin typeface="Times New Roman" panose="02020603050405020304" pitchFamily="18" charset="0"/>
              <a:ea typeface="Liberation Serif"/>
              <a:cs typeface="Times New Roman" panose="02020603050405020304" pitchFamily="18" charset="0"/>
            </a:endParaRPr>
          </a:p>
          <a:p>
            <a:pPr marL="457200" algn="just">
              <a:lnSpc>
                <a:spcPct val="150000"/>
              </a:lnSpc>
              <a:spcBef>
                <a:spcPts val="25"/>
              </a:spcBef>
              <a:spcAft>
                <a:spcPts val="0"/>
              </a:spcAft>
            </a:pPr>
            <a:r>
              <a:rPr lang="en-US" sz="1600" dirty="0">
                <a:effectLst/>
                <a:latin typeface="Times New Roman" panose="02020603050405020304" pitchFamily="18" charset="0"/>
                <a:ea typeface="Liberation Serif"/>
                <a:cs typeface="Times New Roman" panose="02020603050405020304" pitchFamily="18" charset="0"/>
              </a:rPr>
              <a:t>The hand tracking module is a third-party library built on top of OpenCV and  </a:t>
            </a:r>
            <a:r>
              <a:rPr lang="en-US" sz="1600" dirty="0" err="1">
                <a:effectLst/>
                <a:latin typeface="Times New Roman" panose="02020603050405020304" pitchFamily="18" charset="0"/>
                <a:ea typeface="Liberation Serif"/>
                <a:cs typeface="Times New Roman" panose="02020603050405020304" pitchFamily="18" charset="0"/>
              </a:rPr>
              <a:t>Mediapipe</a:t>
            </a:r>
            <a:r>
              <a:rPr lang="en-US" sz="1600" dirty="0">
                <a:effectLst/>
                <a:latin typeface="Times New Roman" panose="02020603050405020304" pitchFamily="18" charset="0"/>
                <a:ea typeface="Liberation Serif"/>
                <a:cs typeface="Times New Roman" panose="02020603050405020304" pitchFamily="18" charset="0"/>
              </a:rPr>
              <a:t> that provides tools for hand detection and tracking in real-time video feeds.</a:t>
            </a:r>
            <a:endParaRPr lang="en-IN" sz="1600" dirty="0">
              <a:effectLst/>
              <a:latin typeface="Times New Roman" panose="02020603050405020304" pitchFamily="18" charset="0"/>
              <a:ea typeface="Liberation Serif"/>
              <a:cs typeface="Times New Roman" panose="02020603050405020304" pitchFamily="18" charset="0"/>
            </a:endParaRPr>
          </a:p>
        </p:txBody>
      </p:sp>
    </p:spTree>
    <p:extLst>
      <p:ext uri="{BB962C8B-B14F-4D97-AF65-F5344CB8AC3E}">
        <p14:creationId xmlns:p14="http://schemas.microsoft.com/office/powerpoint/2010/main" val="225306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F17164-AA8D-4CBD-B5A3-24B9A6B5F39B}"/>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B6B82CAD-8369-4F69-96EC-B12407FC6F29}"/>
              </a:ext>
            </a:extLst>
          </p:cNvPr>
          <p:cNvSpPr>
            <a:spLocks noGrp="1"/>
          </p:cNvSpPr>
          <p:nvPr>
            <p:ph type="sldNum" sz="quarter" idx="12"/>
          </p:nvPr>
        </p:nvSpPr>
        <p:spPr/>
        <p:txBody>
          <a:bodyPr/>
          <a:lstStyle/>
          <a:p>
            <a:fld id="{185413E7-BE16-46B7-8E6A-6BE9CD646E83}" type="slidenum">
              <a:rPr lang="en-US" altLang="en-US" smtClean="0"/>
              <a:pPr/>
              <a:t>15</a:t>
            </a:fld>
            <a:endParaRPr lang="en-US" altLang="en-US"/>
          </a:p>
        </p:txBody>
      </p:sp>
      <p:sp>
        <p:nvSpPr>
          <p:cNvPr id="4" name="Rectangle 2">
            <a:extLst>
              <a:ext uri="{FF2B5EF4-FFF2-40B4-BE49-F238E27FC236}">
                <a16:creationId xmlns:a16="http://schemas.microsoft.com/office/drawing/2014/main" id="{19D6BEEB-5052-4674-8ACB-269CFE797895}"/>
              </a:ext>
            </a:extLst>
          </p:cNvPr>
          <p:cNvSpPr txBox="1">
            <a:spLocks noChangeArrowheads="1"/>
          </p:cNvSpPr>
          <p:nvPr/>
        </p:nvSpPr>
        <p:spPr>
          <a:xfrm>
            <a:off x="457200" y="381000"/>
            <a:ext cx="7886700" cy="638175"/>
          </a:xfrm>
          <a:prstGeom prst="rect">
            <a:avLst/>
          </a:prstGeom>
        </p:spPr>
        <p:txBody>
          <a:bodyPr rtlCol="0">
            <a:normAutofit/>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Results and discussions</a:t>
            </a:r>
            <a:endParaRPr lang="en-US"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6228771-33E4-44A7-936C-B5E260786101}"/>
              </a:ext>
            </a:extLst>
          </p:cNvPr>
          <p:cNvSpPr txBox="1"/>
          <p:nvPr/>
        </p:nvSpPr>
        <p:spPr>
          <a:xfrm>
            <a:off x="150981" y="922308"/>
            <a:ext cx="8839200" cy="3331938"/>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Result:</a:t>
            </a:r>
          </a:p>
          <a:p>
            <a:pPr marL="285750"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This game can be played on any flat surface, making it flexible and convenient for people without table tennis tables or equipment.</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In this game, we have implemented two modes 1.Single player with aiBot, Multiplayer</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Overall Accuracy-83.13</a:t>
            </a: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Finally, the table tennis using hand gesture game can be fun, interactive and more efficient</a:t>
            </a:r>
          </a:p>
          <a:p>
            <a:pPr algn="just"/>
            <a:r>
              <a:rPr lang="en-IN" b="1" dirty="0">
                <a:latin typeface="Times New Roman" panose="02020603050405020304" pitchFamily="18" charset="0"/>
                <a:cs typeface="Times New Roman" panose="02020603050405020304" pitchFamily="18" charset="0"/>
              </a:rPr>
              <a:t>Discussion:</a:t>
            </a:r>
          </a:p>
          <a:p>
            <a:pPr marL="285750" indent="-285750" algn="just">
              <a:buFont typeface="Arial" panose="020B0604020202020204" pitchFamily="34" charset="0"/>
              <a:buChar char="•"/>
            </a:pPr>
            <a:r>
              <a:rPr lang="en-US" b="0" i="0" dirty="0">
                <a:solidFill>
                  <a:sysClr val="windowText" lastClr="000000"/>
                </a:solidFill>
                <a:effectLst/>
                <a:latin typeface="Times New Roman" panose="02020603050405020304" pitchFamily="18" charset="0"/>
                <a:cs typeface="Times New Roman" panose="02020603050405020304" pitchFamily="18" charset="0"/>
              </a:rPr>
              <a:t>However, it is not easy to make this mini project implementing in real time to track hands and control the bats</a:t>
            </a:r>
          </a:p>
          <a:p>
            <a:pPr marL="285750" indent="-285750" algn="just">
              <a:buFont typeface="Arial" panose="020B0604020202020204" pitchFamily="34" charset="0"/>
              <a:buChar char="•"/>
            </a:pPr>
            <a:r>
              <a:rPr lang="en-US" dirty="0">
                <a:solidFill>
                  <a:sysClr val="windowText" lastClr="000000"/>
                </a:solidFill>
                <a:latin typeface="Times New Roman" panose="02020603050405020304" pitchFamily="18" charset="0"/>
                <a:cs typeface="Times New Roman" panose="02020603050405020304" pitchFamily="18" charset="0"/>
              </a:rPr>
              <a:t>Hard part to is to develop and aiBot and multiplayer mode</a:t>
            </a:r>
          </a:p>
          <a:p>
            <a:pPr algn="ctr">
              <a:lnSpc>
                <a:spcPct val="200000"/>
              </a:lnSpc>
            </a:pPr>
            <a:r>
              <a:rPr lang="en-US" sz="1800" b="1" dirty="0">
                <a:effectLst/>
                <a:latin typeface="Times New Roman" panose="02020603050405020304" pitchFamily="18" charset="0"/>
                <a:ea typeface="Liberation Serif"/>
                <a:cs typeface="Liberation Serif"/>
              </a:rPr>
              <a:t>Performance Evaluation in Terms of Accuracy</a:t>
            </a:r>
            <a:endParaRPr lang="en-US" b="1" dirty="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FE3C2441-3C7C-44C3-88D4-ADB498162C02}"/>
              </a:ext>
            </a:extLst>
          </p:cNvPr>
          <p:cNvGraphicFramePr>
            <a:graphicFrameLocks noGrp="1"/>
          </p:cNvGraphicFramePr>
          <p:nvPr>
            <p:extLst>
              <p:ext uri="{D42A27DB-BD31-4B8C-83A1-F6EECF244321}">
                <p14:modId xmlns:p14="http://schemas.microsoft.com/office/powerpoint/2010/main" val="964938048"/>
              </p:ext>
            </p:extLst>
          </p:nvPr>
        </p:nvGraphicFramePr>
        <p:xfrm>
          <a:off x="1672441" y="4157378"/>
          <a:ext cx="5796280" cy="2000698"/>
        </p:xfrm>
        <a:graphic>
          <a:graphicData uri="http://schemas.openxmlformats.org/drawingml/2006/table">
            <a:tbl>
              <a:tblPr firstRow="1" firstCol="1" bandRow="1">
                <a:tableStyleId>{5C22544A-7EE6-4342-B048-85BDC9FD1C3A}</a:tableStyleId>
              </a:tblPr>
              <a:tblGrid>
                <a:gridCol w="2157095">
                  <a:extLst>
                    <a:ext uri="{9D8B030D-6E8A-4147-A177-3AD203B41FA5}">
                      <a16:colId xmlns:a16="http://schemas.microsoft.com/office/drawing/2014/main" val="2816918880"/>
                    </a:ext>
                  </a:extLst>
                </a:gridCol>
                <a:gridCol w="1150620">
                  <a:extLst>
                    <a:ext uri="{9D8B030D-6E8A-4147-A177-3AD203B41FA5}">
                      <a16:colId xmlns:a16="http://schemas.microsoft.com/office/drawing/2014/main" val="2765151152"/>
                    </a:ext>
                  </a:extLst>
                </a:gridCol>
                <a:gridCol w="1150620">
                  <a:extLst>
                    <a:ext uri="{9D8B030D-6E8A-4147-A177-3AD203B41FA5}">
                      <a16:colId xmlns:a16="http://schemas.microsoft.com/office/drawing/2014/main" val="3893526163"/>
                    </a:ext>
                  </a:extLst>
                </a:gridCol>
                <a:gridCol w="1337945">
                  <a:extLst>
                    <a:ext uri="{9D8B030D-6E8A-4147-A177-3AD203B41FA5}">
                      <a16:colId xmlns:a16="http://schemas.microsoft.com/office/drawing/2014/main" val="804543055"/>
                    </a:ext>
                  </a:extLst>
                </a:gridCol>
              </a:tblGrid>
              <a:tr h="0">
                <a:tc>
                  <a:txBody>
                    <a:bodyPr/>
                    <a:lstStyle/>
                    <a:p>
                      <a:pPr algn="ctr">
                        <a:lnSpc>
                          <a:spcPct val="150000"/>
                        </a:lnSpc>
                        <a:spcBef>
                          <a:spcPts val="25"/>
                        </a:spcBef>
                      </a:pPr>
                      <a:r>
                        <a:rPr lang="en-US" sz="1400">
                          <a:effectLst/>
                        </a:rPr>
                        <a:t>Research Papers</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AI Bot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Multiplayer</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Hand Tracking</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919228686"/>
                  </a:ext>
                </a:extLst>
              </a:tr>
              <a:tr h="0">
                <a:tc>
                  <a:txBody>
                    <a:bodyPr/>
                    <a:lstStyle/>
                    <a:p>
                      <a:pPr algn="ctr">
                        <a:lnSpc>
                          <a:spcPct val="150000"/>
                        </a:lnSpc>
                        <a:spcBef>
                          <a:spcPts val="25"/>
                        </a:spcBef>
                      </a:pPr>
                      <a:r>
                        <a:rPr lang="en-US" sz="1400">
                          <a:effectLst/>
                        </a:rPr>
                        <a:t>Yilie Wang et al [1]</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40.6%</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531788596"/>
                  </a:ext>
                </a:extLst>
              </a:tr>
              <a:tr h="0">
                <a:tc>
                  <a:txBody>
                    <a:bodyPr/>
                    <a:lstStyle/>
                    <a:p>
                      <a:pPr algn="ctr">
                        <a:lnSpc>
                          <a:spcPct val="150000"/>
                        </a:lnSpc>
                        <a:spcBef>
                          <a:spcPts val="25"/>
                        </a:spcBef>
                      </a:pPr>
                      <a:r>
                        <a:rPr lang="en-US" sz="1400">
                          <a:effectLst/>
                        </a:rPr>
                        <a:t>Doina et al [2]</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dirty="0">
                          <a:effectLst/>
                        </a:rPr>
                        <a:t>44.6%</a:t>
                      </a:r>
                      <a:endParaRPr lang="en-IN" sz="1350" dirty="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876184561"/>
                  </a:ext>
                </a:extLst>
              </a:tr>
              <a:tr h="0">
                <a:tc>
                  <a:txBody>
                    <a:bodyPr/>
                    <a:lstStyle/>
                    <a:p>
                      <a:pPr algn="ctr">
                        <a:lnSpc>
                          <a:spcPct val="150000"/>
                        </a:lnSpc>
                        <a:spcBef>
                          <a:spcPts val="25"/>
                        </a:spcBef>
                      </a:pPr>
                      <a:r>
                        <a:rPr lang="en-US" sz="1400">
                          <a:effectLst/>
                        </a:rPr>
                        <a:t>Akash et al [3]</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64.7%</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70.34%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976107255"/>
                  </a:ext>
                </a:extLst>
              </a:tr>
              <a:tr h="0">
                <a:tc>
                  <a:txBody>
                    <a:bodyPr/>
                    <a:lstStyle/>
                    <a:p>
                      <a:pPr algn="ctr">
                        <a:lnSpc>
                          <a:spcPct val="150000"/>
                        </a:lnSpc>
                        <a:spcBef>
                          <a:spcPts val="25"/>
                        </a:spcBef>
                      </a:pPr>
                      <a:r>
                        <a:rPr lang="en-US" sz="1400">
                          <a:effectLst/>
                        </a:rPr>
                        <a:t>Sudhanshu et al [4]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50.4%</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325436477"/>
                  </a:ext>
                </a:extLst>
              </a:tr>
              <a:tr h="0">
                <a:tc>
                  <a:txBody>
                    <a:bodyPr/>
                    <a:lstStyle/>
                    <a:p>
                      <a:pPr algn="ctr">
                        <a:lnSpc>
                          <a:spcPct val="150000"/>
                        </a:lnSpc>
                        <a:spcBef>
                          <a:spcPts val="25"/>
                        </a:spcBef>
                      </a:pPr>
                      <a:r>
                        <a:rPr lang="en-US" sz="1400">
                          <a:effectLst/>
                        </a:rPr>
                        <a:t>Shith et al [5]</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50.2%</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a:t>
                      </a:r>
                      <a:endParaRPr lang="en-IN" sz="135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274410941"/>
                  </a:ext>
                </a:extLst>
              </a:tr>
              <a:tr h="0">
                <a:tc>
                  <a:txBody>
                    <a:bodyPr/>
                    <a:lstStyle/>
                    <a:p>
                      <a:pPr algn="ctr">
                        <a:lnSpc>
                          <a:spcPct val="150000"/>
                        </a:lnSpc>
                        <a:spcBef>
                          <a:spcPts val="25"/>
                        </a:spcBef>
                      </a:pPr>
                      <a:r>
                        <a:rPr lang="en-US" sz="1400">
                          <a:effectLst/>
                        </a:rPr>
                        <a:t>Proposed System- Ponger</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75.43%</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a:effectLst/>
                        </a:rPr>
                        <a:t>80.76%</a:t>
                      </a:r>
                      <a:endParaRPr lang="en-IN" sz="1350">
                        <a:effectLst/>
                        <a:latin typeface="Liberation Serif"/>
                        <a:ea typeface="Liberation Serif"/>
                        <a:cs typeface="Liberation Serif"/>
                      </a:endParaRPr>
                    </a:p>
                  </a:txBody>
                  <a:tcPr marL="68580" marR="68580" marT="0" marB="0"/>
                </a:tc>
                <a:tc>
                  <a:txBody>
                    <a:bodyPr/>
                    <a:lstStyle/>
                    <a:p>
                      <a:pPr algn="ctr">
                        <a:lnSpc>
                          <a:spcPct val="150000"/>
                        </a:lnSpc>
                        <a:spcBef>
                          <a:spcPts val="25"/>
                        </a:spcBef>
                      </a:pPr>
                      <a:r>
                        <a:rPr lang="en-US" sz="1400" dirty="0">
                          <a:effectLst/>
                        </a:rPr>
                        <a:t>86.83%</a:t>
                      </a:r>
                      <a:endParaRPr lang="en-IN" sz="1350" dirty="0">
                        <a:effectLst/>
                        <a:latin typeface="Liberation Serif"/>
                        <a:ea typeface="Liberation Serif"/>
                        <a:cs typeface="Liberation Serif"/>
                      </a:endParaRPr>
                    </a:p>
                  </a:txBody>
                  <a:tcPr marL="68580" marR="68580" marT="0" marB="0"/>
                </a:tc>
                <a:extLst>
                  <a:ext uri="{0D108BD9-81ED-4DB2-BD59-A6C34878D82A}">
                    <a16:rowId xmlns:a16="http://schemas.microsoft.com/office/drawing/2014/main" val="262238344"/>
                  </a:ext>
                </a:extLst>
              </a:tr>
            </a:tbl>
          </a:graphicData>
        </a:graphic>
      </p:graphicFrame>
    </p:spTree>
    <p:extLst>
      <p:ext uri="{BB962C8B-B14F-4D97-AF65-F5344CB8AC3E}">
        <p14:creationId xmlns:p14="http://schemas.microsoft.com/office/powerpoint/2010/main" val="2132415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08BB9-E9EC-475F-B81D-78871F4DE3B6}"/>
              </a:ext>
            </a:extLst>
          </p:cNvPr>
          <p:cNvSpPr>
            <a:spLocks noGrp="1"/>
          </p:cNvSpPr>
          <p:nvPr>
            <p:ph type="ftr" sz="quarter" idx="11"/>
          </p:nvPr>
        </p:nvSpPr>
        <p:spPr/>
        <p:txBody>
          <a:bodyPr/>
          <a:lstStyle/>
          <a:p>
            <a:pPr>
              <a:defRPr/>
            </a:pPr>
            <a:r>
              <a:rPr lang="en-US"/>
              <a:t>DEPT. of CSE                      CSB4243-Design Project-1</a:t>
            </a:r>
          </a:p>
        </p:txBody>
      </p:sp>
      <p:sp>
        <p:nvSpPr>
          <p:cNvPr id="3" name="Slide Number Placeholder 2">
            <a:extLst>
              <a:ext uri="{FF2B5EF4-FFF2-40B4-BE49-F238E27FC236}">
                <a16:creationId xmlns:a16="http://schemas.microsoft.com/office/drawing/2014/main" id="{440501E5-8F7D-44A6-9B4E-3A43A42EFF89}"/>
              </a:ext>
            </a:extLst>
          </p:cNvPr>
          <p:cNvSpPr>
            <a:spLocks noGrp="1"/>
          </p:cNvSpPr>
          <p:nvPr>
            <p:ph type="sldNum" sz="quarter" idx="12"/>
          </p:nvPr>
        </p:nvSpPr>
        <p:spPr/>
        <p:txBody>
          <a:bodyPr/>
          <a:lstStyle/>
          <a:p>
            <a:fld id="{185413E7-BE16-46B7-8E6A-6BE9CD646E83}" type="slidenum">
              <a:rPr lang="en-US" altLang="en-US" smtClean="0"/>
              <a:pPr/>
              <a:t>16</a:t>
            </a:fld>
            <a:endParaRPr lang="en-US" altLang="en-US"/>
          </a:p>
        </p:txBody>
      </p:sp>
      <p:sp>
        <p:nvSpPr>
          <p:cNvPr id="4" name="Rectangle 2">
            <a:extLst>
              <a:ext uri="{FF2B5EF4-FFF2-40B4-BE49-F238E27FC236}">
                <a16:creationId xmlns:a16="http://schemas.microsoft.com/office/drawing/2014/main" id="{56B579B8-6C7A-4A9C-B2F0-CE35492C356C}"/>
              </a:ext>
            </a:extLst>
          </p:cNvPr>
          <p:cNvSpPr txBox="1">
            <a:spLocks noChangeArrowheads="1"/>
          </p:cNvSpPr>
          <p:nvPr/>
        </p:nvSpPr>
        <p:spPr>
          <a:xfrm>
            <a:off x="660400" y="581025"/>
            <a:ext cx="7886700" cy="638175"/>
          </a:xfrm>
          <a:prstGeom prst="rect">
            <a:avLst/>
          </a:prstGeom>
        </p:spPr>
        <p:txBody>
          <a:bodyPr rtlCol="0">
            <a:normAutofit/>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Conclusion and Future Work</a:t>
            </a:r>
          </a:p>
        </p:txBody>
      </p:sp>
      <p:sp>
        <p:nvSpPr>
          <p:cNvPr id="5" name="TextBox 4">
            <a:extLst>
              <a:ext uri="{FF2B5EF4-FFF2-40B4-BE49-F238E27FC236}">
                <a16:creationId xmlns:a16="http://schemas.microsoft.com/office/drawing/2014/main" id="{917BB747-2487-4E7A-A03C-A3500EABBF88}"/>
              </a:ext>
            </a:extLst>
          </p:cNvPr>
          <p:cNvSpPr txBox="1"/>
          <p:nvPr/>
        </p:nvSpPr>
        <p:spPr>
          <a:xfrm>
            <a:off x="660400" y="1447800"/>
            <a:ext cx="7886700" cy="4093428"/>
          </a:xfrm>
          <a:prstGeom prst="rect">
            <a:avLst/>
          </a:prstGeom>
          <a:noFill/>
        </p:spPr>
        <p:txBody>
          <a:bodyPr wrap="square" rtlCol="0">
            <a:spAutoFit/>
          </a:bodyPr>
          <a:lstStyle/>
          <a:p>
            <a:pPr algn="just"/>
            <a:r>
              <a:rPr lang="en-IN" sz="2000" b="1" i="0" dirty="0">
                <a:solidFill>
                  <a:sysClr val="windowText" lastClr="000000"/>
                </a:solidFill>
                <a:effectLst/>
                <a:latin typeface="Times New Roman" panose="02020603050405020304" pitchFamily="18" charset="0"/>
                <a:cs typeface="Times New Roman" panose="02020603050405020304" pitchFamily="18" charset="0"/>
              </a:rPr>
              <a:t>Conclusion</a:t>
            </a:r>
            <a:r>
              <a:rPr lang="en-IN" sz="2000" b="1"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The project provides a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personalized gameplay experience</a:t>
            </a:r>
            <a:r>
              <a:rPr lang="en-US" sz="2000" b="0" i="0" dirty="0">
                <a:solidFill>
                  <a:sysClr val="windowText" lastClr="000000"/>
                </a:solidFill>
                <a:effectLst/>
                <a:latin typeface="Times New Roman" panose="02020603050405020304" pitchFamily="18" charset="0"/>
                <a:cs typeface="Times New Roman" panose="02020603050405020304" pitchFamily="18" charset="0"/>
              </a:rPr>
              <a:t> by allowing players to control the game using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intuitive hand gestures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 and adapting to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individual player styles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Overall, the project contributes to the advancement of </a:t>
            </a:r>
            <a:r>
              <a:rPr lang="en-US" sz="2000" b="0" i="0" u="none" strike="noStrike" dirty="0">
                <a:solidFill>
                  <a:sysClr val="windowText" lastClr="000000"/>
                </a:solidFill>
                <a:effectLst/>
                <a:latin typeface="Times New Roman" panose="02020603050405020304" pitchFamily="18" charset="0"/>
                <a:cs typeface="Times New Roman" panose="02020603050405020304" pitchFamily="18" charset="0"/>
              </a:rPr>
              <a:t>interactive technologies</a:t>
            </a:r>
            <a:r>
              <a:rPr lang="en-US" sz="2000" b="0" i="0" dirty="0">
                <a:solidFill>
                  <a:sysClr val="windowText" lastClr="000000"/>
                </a:solidFill>
                <a:effectLst/>
                <a:latin typeface="Times New Roman" panose="02020603050405020304" pitchFamily="18" charset="0"/>
                <a:cs typeface="Times New Roman" panose="02020603050405020304" pitchFamily="18" charset="0"/>
              </a:rPr>
              <a:t> and inspires future research and development in this area</a:t>
            </a:r>
            <a:endParaRPr lang="en-IN" sz="2000" b="1" dirty="0">
              <a:solidFill>
                <a:sysClr val="windowText" lastClr="000000"/>
              </a:solidFill>
              <a:latin typeface="Times New Roman" panose="02020603050405020304" pitchFamily="18" charset="0"/>
              <a:cs typeface="Times New Roman" panose="02020603050405020304" pitchFamily="18" charset="0"/>
            </a:endParaRPr>
          </a:p>
          <a:p>
            <a:pPr algn="just"/>
            <a:r>
              <a:rPr lang="en-IN" sz="2000" b="1" dirty="0">
                <a:solidFill>
                  <a:sysClr val="windowText" lastClr="000000"/>
                </a:solidFill>
                <a:latin typeface="Times New Roman" panose="02020603050405020304" pitchFamily="18" charset="0"/>
                <a:cs typeface="Times New Roman" panose="02020603050405020304" pitchFamily="18" charset="0"/>
              </a:rPr>
              <a:t>Future Work:</a:t>
            </a:r>
          </a:p>
          <a:p>
            <a:pPr marL="285750" indent="-285750" algn="just">
              <a:buFont typeface="Arial" panose="020B0604020202020204" pitchFamily="34" charset="0"/>
              <a:buChar char="•"/>
            </a:pPr>
            <a:r>
              <a:rPr lang="en-US" sz="2000" b="0" i="0" dirty="0">
                <a:solidFill>
                  <a:sysClr val="windowText" lastClr="000000"/>
                </a:solidFill>
                <a:effectLst/>
                <a:latin typeface="Times New Roman" panose="02020603050405020304" pitchFamily="18" charset="0"/>
                <a:cs typeface="Times New Roman" panose="02020603050405020304" pitchFamily="18" charset="0"/>
              </a:rPr>
              <a:t>We will continue to future work on this project by implementing this game as one of the online website game, apps for Microsoft store, play store, app store</a:t>
            </a:r>
          </a:p>
          <a:p>
            <a:pPr marL="285750" indent="-285750" algn="just">
              <a:buFont typeface="Arial" panose="020B0604020202020204" pitchFamily="34" charset="0"/>
              <a:buChar char="•"/>
            </a:pPr>
            <a:r>
              <a:rPr lang="en-US" sz="2000" dirty="0">
                <a:solidFill>
                  <a:sysClr val="windowText" lastClr="000000"/>
                </a:solidFill>
                <a:latin typeface="Times New Roman" panose="02020603050405020304" pitchFamily="18" charset="0"/>
                <a:cs typeface="Times New Roman" panose="02020603050405020304" pitchFamily="18" charset="0"/>
              </a:rPr>
              <a:t>Making more efficient and implementing many modes, difficulties, artworks, skill based bats</a:t>
            </a:r>
          </a:p>
          <a:p>
            <a:pPr marL="285750" indent="-285750" algn="just">
              <a:buFont typeface="Arial" panose="020B0604020202020204" pitchFamily="34" charset="0"/>
              <a:buChar char="•"/>
            </a:pPr>
            <a:endParaRPr lang="en-US" sz="200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06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8299EA-09FF-B069-D880-56397C4C5409}"/>
              </a:ext>
            </a:extLst>
          </p:cNvPr>
          <p:cNvSpPr>
            <a:spLocks noGrp="1" noChangeArrowheads="1"/>
          </p:cNvSpPr>
          <p:nvPr>
            <p:ph type="title"/>
          </p:nvPr>
        </p:nvSpPr>
        <p:spPr>
          <a:xfrm>
            <a:off x="642471" y="35859"/>
            <a:ext cx="7886700" cy="1325563"/>
          </a:xfrm>
        </p:spPr>
        <p:txBody>
          <a:bodyPr/>
          <a:lstStyle/>
          <a:p>
            <a:pPr eaLnBrk="1" hangingPunct="1"/>
            <a:r>
              <a:rPr lang="en-US" altLang="en-US" dirty="0">
                <a:latin typeface="Times New Roman" panose="02020603050405020304" pitchFamily="18" charset="0"/>
                <a:cs typeface="Times New Roman" panose="02020603050405020304" pitchFamily="18" charset="0"/>
              </a:rPr>
              <a:t>Screenshots</a:t>
            </a:r>
          </a:p>
        </p:txBody>
      </p:sp>
      <p:sp>
        <p:nvSpPr>
          <p:cNvPr id="10243" name="Rectangle 3">
            <a:extLst>
              <a:ext uri="{FF2B5EF4-FFF2-40B4-BE49-F238E27FC236}">
                <a16:creationId xmlns:a16="http://schemas.microsoft.com/office/drawing/2014/main" id="{146E4C1A-FEAF-FAD7-12D7-EDAAB091D391}"/>
              </a:ext>
            </a:extLst>
          </p:cNvPr>
          <p:cNvSpPr>
            <a:spLocks noGrp="1" noChangeArrowheads="1"/>
          </p:cNvSpPr>
          <p:nvPr>
            <p:ph idx="1"/>
          </p:nvPr>
        </p:nvSpPr>
        <p:spPr>
          <a:xfrm>
            <a:off x="101179" y="1848037"/>
            <a:ext cx="7886700" cy="4351338"/>
          </a:xfrm>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5FC42DC8-24EF-2F2D-E196-846E46961576}"/>
              </a:ext>
            </a:extLst>
          </p:cNvPr>
          <p:cNvSpPr>
            <a:spLocks noGrp="1"/>
          </p:cNvSpPr>
          <p:nvPr>
            <p:ph type="ftr" sz="quarter" idx="11"/>
          </p:nvPr>
        </p:nvSpPr>
        <p:spPr>
          <a:xfrm>
            <a:off x="2501479" y="6378762"/>
            <a:ext cx="3086100" cy="365125"/>
          </a:xfrm>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F36122AD-60FF-63E8-B028-C03771D1E636}"/>
              </a:ext>
            </a:extLst>
          </p:cNvPr>
          <p:cNvSpPr>
            <a:spLocks noGrp="1"/>
          </p:cNvSpPr>
          <p:nvPr>
            <p:ph type="sldNum" sz="quarter" idx="12"/>
          </p:nvPr>
        </p:nvSpPr>
        <p:spPr>
          <a:xfrm>
            <a:off x="5930479" y="6378762"/>
            <a:ext cx="2057400" cy="365125"/>
          </a:xfrm>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E271D1-1D46-47DF-B834-D7C1A7145DFD}" type="slidenum">
              <a:rPr lang="en-US" altLang="en-US">
                <a:solidFill>
                  <a:srgbClr val="898989"/>
                </a:solidFill>
              </a:rPr>
              <a:pPr/>
              <a:t>17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pic>
        <p:nvPicPr>
          <p:cNvPr id="6" name="Picture 5">
            <a:extLst>
              <a:ext uri="{FF2B5EF4-FFF2-40B4-BE49-F238E27FC236}">
                <a16:creationId xmlns:a16="http://schemas.microsoft.com/office/drawing/2014/main" id="{A2FF89CD-CA99-4761-B565-A06834B1A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81" y="2094007"/>
            <a:ext cx="2784118" cy="1566066"/>
          </a:xfrm>
          <a:prstGeom prst="rect">
            <a:avLst/>
          </a:prstGeom>
        </p:spPr>
      </p:pic>
      <p:pic>
        <p:nvPicPr>
          <p:cNvPr id="9" name="Picture 8">
            <a:extLst>
              <a:ext uri="{FF2B5EF4-FFF2-40B4-BE49-F238E27FC236}">
                <a16:creationId xmlns:a16="http://schemas.microsoft.com/office/drawing/2014/main" id="{F616B8FE-EE91-42F8-90AF-985183396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906" y="2032558"/>
            <a:ext cx="2784117" cy="1566066"/>
          </a:xfrm>
          <a:prstGeom prst="rect">
            <a:avLst/>
          </a:prstGeom>
        </p:spPr>
      </p:pic>
      <p:pic>
        <p:nvPicPr>
          <p:cNvPr id="11" name="Picture 10">
            <a:extLst>
              <a:ext uri="{FF2B5EF4-FFF2-40B4-BE49-F238E27FC236}">
                <a16:creationId xmlns:a16="http://schemas.microsoft.com/office/drawing/2014/main" id="{9816A4CB-E2B0-491A-8293-A7FA1AD32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930" y="2045986"/>
            <a:ext cx="2784118" cy="1566066"/>
          </a:xfrm>
          <a:prstGeom prst="rect">
            <a:avLst/>
          </a:prstGeom>
        </p:spPr>
      </p:pic>
      <p:pic>
        <p:nvPicPr>
          <p:cNvPr id="13" name="Picture 12">
            <a:extLst>
              <a:ext uri="{FF2B5EF4-FFF2-40B4-BE49-F238E27FC236}">
                <a16:creationId xmlns:a16="http://schemas.microsoft.com/office/drawing/2014/main" id="{EF34D517-80D4-4C97-9335-C2ACFB33A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906" y="3810000"/>
            <a:ext cx="2784118" cy="1566066"/>
          </a:xfrm>
          <a:prstGeom prst="rect">
            <a:avLst/>
          </a:prstGeom>
        </p:spPr>
      </p:pic>
      <p:pic>
        <p:nvPicPr>
          <p:cNvPr id="15" name="Picture 14">
            <a:extLst>
              <a:ext uri="{FF2B5EF4-FFF2-40B4-BE49-F238E27FC236}">
                <a16:creationId xmlns:a16="http://schemas.microsoft.com/office/drawing/2014/main" id="{AE5B6BF2-E4A6-4E40-B0AE-FA1BC68EA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002" y="3810000"/>
            <a:ext cx="2784117" cy="1566066"/>
          </a:xfrm>
          <a:prstGeom prst="rect">
            <a:avLst/>
          </a:prstGeom>
        </p:spPr>
      </p:pic>
      <p:pic>
        <p:nvPicPr>
          <p:cNvPr id="17" name="Picture 16">
            <a:extLst>
              <a:ext uri="{FF2B5EF4-FFF2-40B4-BE49-F238E27FC236}">
                <a16:creationId xmlns:a16="http://schemas.microsoft.com/office/drawing/2014/main" id="{1524EC66-08FD-4C4A-BD23-D47B5B563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81" y="3810000"/>
            <a:ext cx="2784118" cy="1566066"/>
          </a:xfrm>
          <a:prstGeom prst="rect">
            <a:avLst/>
          </a:prstGeom>
        </p:spPr>
      </p:pic>
    </p:spTree>
    <p:extLst>
      <p:ext uri="{BB962C8B-B14F-4D97-AF65-F5344CB8AC3E}">
        <p14:creationId xmlns:p14="http://schemas.microsoft.com/office/powerpoint/2010/main" val="62479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19FB739-7A50-4A09-38E0-BEF0D6B35595}"/>
              </a:ext>
            </a:extLst>
          </p:cNvPr>
          <p:cNvSpPr>
            <a:spLocks noGrp="1" noChangeArrowheads="1"/>
          </p:cNvSpPr>
          <p:nvPr>
            <p:ph type="title"/>
          </p:nvPr>
        </p:nvSpPr>
        <p:spPr>
          <a:xfrm>
            <a:off x="660400" y="581025"/>
            <a:ext cx="7886700" cy="1325563"/>
          </a:xfrm>
        </p:spPr>
        <p:txBody>
          <a:bodyPr/>
          <a:lstStyle/>
          <a:p>
            <a:pPr eaLnBrk="1" hangingPunct="1"/>
            <a:r>
              <a:rPr lang="en-US" altLang="en-US">
                <a:latin typeface="Times New Roman" panose="02020603050405020304" pitchFamily="18" charset="0"/>
                <a:cs typeface="Times New Roman" panose="02020603050405020304" pitchFamily="18" charset="0"/>
              </a:rPr>
              <a:t>Contribution of Team members</a:t>
            </a:r>
          </a:p>
        </p:txBody>
      </p:sp>
      <p:sp>
        <p:nvSpPr>
          <p:cNvPr id="10243" name="Rectangle 3">
            <a:extLst>
              <a:ext uri="{FF2B5EF4-FFF2-40B4-BE49-F238E27FC236}">
                <a16:creationId xmlns:a16="http://schemas.microsoft.com/office/drawing/2014/main" id="{FA078322-177B-1CBA-AFE3-372E769B85CA}"/>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9F31D390-07A2-6801-3B0B-37B6B51F9CB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4A0D504B-D476-F633-595C-08F8DA2146E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57308A5-EFD6-4255-91E5-1102AAF6A28D}" type="slidenum">
              <a:rPr lang="en-US" altLang="en-US">
                <a:solidFill>
                  <a:srgbClr val="898989"/>
                </a:solidFill>
              </a:rPr>
              <a:pPr/>
              <a:t>18</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Rectangle 3">
            <a:extLst>
              <a:ext uri="{FF2B5EF4-FFF2-40B4-BE49-F238E27FC236}">
                <a16:creationId xmlns:a16="http://schemas.microsoft.com/office/drawing/2014/main" id="{734D70C3-542B-465F-85DA-9E721C9BB8A2}"/>
              </a:ext>
            </a:extLst>
          </p:cNvPr>
          <p:cNvSpPr txBox="1">
            <a:spLocks noChangeArrowheads="1"/>
          </p:cNvSpPr>
          <p:nvPr/>
        </p:nvSpPr>
        <p:spPr bwMode="auto">
          <a:xfrm>
            <a:off x="596900" y="1676400"/>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fontAlgn="auto" hangingPunct="1">
              <a:spcAft>
                <a:spcPts val="0"/>
              </a:spcAft>
              <a:buFont typeface="Arial" panose="020B0604020202020204" pitchFamily="34" charset="0"/>
              <a:buNone/>
              <a:defRPr/>
            </a:pPr>
            <a:endParaRPr lang="en-US" altLang="en-US"/>
          </a:p>
          <a:p>
            <a:pPr marL="0" indent="0" eaLnBrk="1" fontAlgn="auto" hangingPunct="1">
              <a:spcAft>
                <a:spcPts val="0"/>
              </a:spcAft>
              <a:buFont typeface="Arial" panose="020B0604020202020204" pitchFamily="34" charset="0"/>
              <a:buNone/>
              <a:defRPr/>
            </a:pPr>
            <a:endParaRPr lang="en-US" altLang="en-US"/>
          </a:p>
          <a:p>
            <a:pPr eaLnBrk="1" fontAlgn="auto" hangingPunct="1">
              <a:spcAft>
                <a:spcPts val="0"/>
              </a:spcAft>
              <a:defRPr/>
            </a:pPr>
            <a:endParaRPr lang="en-US" altLang="en-US" dirty="0"/>
          </a:p>
        </p:txBody>
      </p:sp>
      <p:sp>
        <p:nvSpPr>
          <p:cNvPr id="9" name="TextBox 8">
            <a:extLst>
              <a:ext uri="{FF2B5EF4-FFF2-40B4-BE49-F238E27FC236}">
                <a16:creationId xmlns:a16="http://schemas.microsoft.com/office/drawing/2014/main" id="{A12A54E0-1FE1-40F1-8196-11CD6585C572}"/>
              </a:ext>
            </a:extLst>
          </p:cNvPr>
          <p:cNvSpPr txBox="1"/>
          <p:nvPr/>
        </p:nvSpPr>
        <p:spPr>
          <a:xfrm>
            <a:off x="322356" y="1527175"/>
            <a:ext cx="8763000" cy="244682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Dani N(21113004)</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Gathering Information such as Research paper, Images, Youtube videos for reference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Learning Python Opencv, pygame integration</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ppt slide such as Intro, Objective, Architecture Diagram, System requirements, Future work and conclusion, Literature Survey such as Machine Vision Based Ping Pong, Machine Learning with Pong Game, conclusion and Future work</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the pygame Interface and testing it</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Accessing Camera module</a:t>
            </a:r>
          </a:p>
          <a:p>
            <a:endParaRPr lang="en-IN" sz="17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8CAB89-6C42-4958-8D64-9C41E26D0B4E}"/>
              </a:ext>
            </a:extLst>
          </p:cNvPr>
          <p:cNvSpPr txBox="1"/>
          <p:nvPr/>
        </p:nvSpPr>
        <p:spPr>
          <a:xfrm>
            <a:off x="322356" y="3670608"/>
            <a:ext cx="8763000" cy="244682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Dharshan R E(21113049)</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Gathering Information such as Research paper, Camera accessing, Youtube videos for reference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Learning Python Mediapipe, pygame button module integration with wav</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ppt slide such as Abstract, Goals and Motivation, Module and Modular description, Problem definition, Literature Survey such as Pong game using Ai, VHDL,  FGPA, Proposed System/Work, </a:t>
            </a:r>
            <a:r>
              <a:rPr lang="en-US" sz="1600" dirty="0">
                <a:solidFill>
                  <a:sysClr val="windowText" lastClr="000000"/>
                </a:solidFill>
                <a:latin typeface="Times New Roman" panose="02020603050405020304" pitchFamily="18" charset="0"/>
                <a:cs typeface="Times New Roman" panose="02020603050405020304" pitchFamily="18" charset="0"/>
              </a:rPr>
              <a:t>Result and discussion</a:t>
            </a: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Making The pygame button modules and testing it</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Detecting the Hands and its landmarks</a:t>
            </a:r>
          </a:p>
          <a:p>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91EB126-DDD0-13C7-1DC9-0C279C364CC0}"/>
              </a:ext>
            </a:extLst>
          </p:cNvPr>
          <p:cNvSpPr>
            <a:spLocks noGrp="1" noChangeArrowheads="1"/>
          </p:cNvSpPr>
          <p:nvPr>
            <p:ph type="title"/>
          </p:nvPr>
        </p:nvSpPr>
        <p:spPr>
          <a:xfrm>
            <a:off x="628650" y="609600"/>
            <a:ext cx="7886700" cy="1325563"/>
          </a:xfrm>
        </p:spPr>
        <p:txBody>
          <a:bodyPr/>
          <a:lstStyle/>
          <a:p>
            <a:pPr eaLnBrk="1" hangingPunct="1"/>
            <a:r>
              <a:rPr lang="en-US" altLang="en-US" b="1">
                <a:latin typeface="Times New Roman" panose="02020603050405020304" pitchFamily="18" charset="0"/>
                <a:cs typeface="Times New Roman" panose="02020603050405020304" pitchFamily="18" charset="0"/>
              </a:rPr>
              <a:t>References</a:t>
            </a:r>
          </a:p>
        </p:txBody>
      </p:sp>
      <p:sp>
        <p:nvSpPr>
          <p:cNvPr id="10243" name="Rectangle 3">
            <a:extLst>
              <a:ext uri="{FF2B5EF4-FFF2-40B4-BE49-F238E27FC236}">
                <a16:creationId xmlns:a16="http://schemas.microsoft.com/office/drawing/2014/main" id="{D093BEFE-62EA-9A8D-983F-8A0147DE3519}"/>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8E471AA6-BB50-2F15-3397-3DDD87848622}"/>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77FF2640-4351-B73D-06CE-97DBA77D8C2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9A6B9F8-4BB4-422D-A390-E1E000D6D2D8}" type="slidenum">
              <a:rPr lang="en-US" altLang="en-US">
                <a:solidFill>
                  <a:srgbClr val="898989"/>
                </a:solidFill>
              </a:rPr>
              <a:pPr/>
              <a:t>19</a:t>
            </a:fld>
            <a:endParaRPr lang="en-US" altLang="en-US">
              <a:solidFill>
                <a:srgbClr val="898989"/>
              </a:solidFill>
            </a:endParaRPr>
          </a:p>
        </p:txBody>
      </p:sp>
      <p:sp>
        <p:nvSpPr>
          <p:cNvPr id="11271" name="Rectangle 3">
            <a:extLst>
              <a:ext uri="{FF2B5EF4-FFF2-40B4-BE49-F238E27FC236}">
                <a16:creationId xmlns:a16="http://schemas.microsoft.com/office/drawing/2014/main" id="{7A6D02C3-6528-745F-4DA7-BFC0EB8BACB2}"/>
              </a:ext>
            </a:extLst>
          </p:cNvPr>
          <p:cNvSpPr>
            <a:spLocks noChangeArrowheads="1"/>
          </p:cNvSpPr>
          <p:nvPr/>
        </p:nvSpPr>
        <p:spPr bwMode="auto">
          <a:xfrm>
            <a:off x="533400" y="1603842"/>
            <a:ext cx="798195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l"/>
            <a:r>
              <a:rPr lang="en-IN" sz="1400" b="1" dirty="0">
                <a:solidFill>
                  <a:sysClr val="windowText" lastClr="000000"/>
                </a:solidFill>
                <a:latin typeface="Times New Roman" panose="02020603050405020304" pitchFamily="18" charset="0"/>
                <a:cs typeface="Times New Roman" panose="02020603050405020304" pitchFamily="18" charset="0"/>
              </a:rPr>
              <a:t>R</a:t>
            </a:r>
            <a:r>
              <a:rPr lang="en-IN" sz="1400" b="1" i="0" dirty="0">
                <a:solidFill>
                  <a:sysClr val="windowText" lastClr="000000"/>
                </a:solidFill>
                <a:effectLst/>
                <a:latin typeface="Times New Roman" panose="02020603050405020304" pitchFamily="18" charset="0"/>
                <a:cs typeface="Times New Roman" panose="02020603050405020304" pitchFamily="18" charset="0"/>
              </a:rPr>
              <a:t>eferences:</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"Real-time hand gesture recognition using a depth sensor" by Mohamed E. K. Soliman and Mohamed S. Kamel, published in the Journal of Ambient Intelligence and Humanized Computing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"A review of hand gesture recognition techniques for human-computer interaction" by Xiaofei Du, Xinghao Chen, and Yulong Dong, published in the Journal of Visual Communication and Image Representation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"Deep learning for hand gesture recognition: A survey" by Ahmed Elgammal and Rania Ibrahim, published in the IEEE Access journal in 2021.</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deep learning: A survey" by S. Suresh, A. K. Singh, and R. K. Singh, published in the Journal of Ambient Intelligence and Humanized Computing in 2022.</a:t>
            </a:r>
          </a:p>
          <a:p>
            <a:pPr algn="l">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"Hand gesture recognition using convolutional neural networks" by Wei-</a:t>
            </a:r>
            <a:r>
              <a:rPr lang="en-US" sz="1400" b="0" i="0" dirty="0" err="1">
                <a:solidFill>
                  <a:sysClr val="windowText" lastClr="000000"/>
                </a:solidFill>
                <a:effectLst/>
                <a:latin typeface="Times New Roman" panose="02020603050405020304" pitchFamily="18" charset="0"/>
                <a:cs typeface="Times New Roman" panose="02020603050405020304" pitchFamily="18" charset="0"/>
              </a:rPr>
              <a:t>Chih</a:t>
            </a:r>
            <a:r>
              <a:rPr lang="en-US" sz="1400" b="0" i="0" dirty="0">
                <a:solidFill>
                  <a:sysClr val="windowText" lastClr="000000"/>
                </a:solidFill>
                <a:effectLst/>
                <a:latin typeface="Times New Roman" panose="02020603050405020304" pitchFamily="18" charset="0"/>
                <a:cs typeface="Times New Roman" panose="02020603050405020304" pitchFamily="18" charset="0"/>
              </a:rPr>
              <a:t> Hung, Yu-Ting Chen, and Jyh-Cheng Chen, published in the Journal of Ambient Intelligence and Humanized Computing in 2021.</a:t>
            </a:r>
          </a:p>
          <a:p>
            <a:pPr>
              <a:buFont typeface="+mj-lt"/>
              <a:buAutoNum type="arabicPeriod"/>
            </a:pPr>
            <a:r>
              <a:rPr lang="en-US" sz="1400" b="0" i="0" dirty="0">
                <a:solidFill>
                  <a:sysClr val="windowText" lastClr="000000"/>
                </a:solidFill>
                <a:effectLst/>
                <a:latin typeface="Times New Roman" panose="02020603050405020304" pitchFamily="18" charset="0"/>
                <a:cs typeface="Times New Roman" panose="02020603050405020304" pitchFamily="18" charset="0"/>
              </a:rPr>
              <a:t>"MediaPipe: A Framework for Perceptual Computing" by Google Research, 2021.</a:t>
            </a:r>
          </a:p>
          <a:p>
            <a:pPr algn="l">
              <a:buFont typeface="+mj-lt"/>
              <a:buAutoNum type="arabicPeriod"/>
            </a:pPr>
            <a:endParaRPr lang="en-IN" sz="1400" b="0" i="0" dirty="0">
              <a:solidFill>
                <a:srgbClr val="D1D5DB"/>
              </a:solidFill>
              <a:effectLst/>
              <a:latin typeface="Söhne"/>
            </a:endParaRPr>
          </a:p>
        </p:txBody>
      </p:sp>
      <p:pic>
        <p:nvPicPr>
          <p:cNvPr id="8"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6B831145-7147-4991-B76F-555ED20DDE8A}"/>
              </a:ext>
            </a:extLst>
          </p:cNvPr>
          <p:cNvSpPr txBox="1"/>
          <p:nvPr/>
        </p:nvSpPr>
        <p:spPr>
          <a:xfrm>
            <a:off x="533400" y="4548189"/>
            <a:ext cx="8458200" cy="1169551"/>
          </a:xfrm>
          <a:prstGeom prst="rect">
            <a:avLst/>
          </a:prstGeom>
          <a:noFill/>
        </p:spPr>
        <p:txBody>
          <a:bodyPr wrap="square" rtlCol="0">
            <a:spAutoFit/>
          </a:bodyPr>
          <a:lstStyle/>
          <a:p>
            <a:pPr eaLnBrk="1" fontAlgn="auto" hangingPunct="1">
              <a:spcBef>
                <a:spcPts val="0"/>
              </a:spcBef>
              <a:spcAft>
                <a:spcPts val="0"/>
              </a:spcAft>
            </a:pPr>
            <a:r>
              <a:rPr lang="en-IN" sz="1400" b="1" dirty="0">
                <a:solidFill>
                  <a:sysClr val="windowText" lastClr="000000"/>
                </a:solidFill>
                <a:latin typeface="Times New Roman" panose="02020603050405020304" pitchFamily="18" charset="0"/>
                <a:cs typeface="Times New Roman" panose="02020603050405020304" pitchFamily="18" charset="0"/>
              </a:rPr>
              <a:t>Reference books:</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"Mastering OpenCV 4 with Python: A practical guide covering topics from image processing, augmented reality to deep learning with OpenCV 4 and Python 3" by Alberto Fernández Villán</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"OpenCV with Python By Example" by Prateek Joshi</a:t>
            </a:r>
          </a:p>
          <a:p>
            <a:pPr eaLnBrk="1" fontAlgn="auto" hangingPunct="1">
              <a:spcBef>
                <a:spcPts val="0"/>
              </a:spcBef>
              <a:spcAft>
                <a:spcPts val="0"/>
              </a:spcAft>
              <a:buFont typeface="Arial" panose="020B0604020202020204" pitchFamily="34" charset="0"/>
              <a:buChar char="•"/>
            </a:pPr>
            <a:r>
              <a:rPr lang="en-IN" sz="1400" dirty="0">
                <a:solidFill>
                  <a:sysClr val="windowText" lastClr="000000"/>
                </a:solidFill>
                <a:latin typeface="Times New Roman" panose="02020603050405020304" pitchFamily="18" charset="0"/>
                <a:cs typeface="Times New Roman" panose="02020603050405020304" pitchFamily="18" charset="0"/>
              </a:rPr>
              <a:t>"Learning OpenCV 4 Computer Vision with Python 3" by Joseph Howse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91571FD-C06A-AEFD-D047-7A33F984C95F}"/>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solidFill>
                  <a:schemeClr val="tx1">
                    <a:lumMod val="75000"/>
                    <a:lumOff val="25000"/>
                  </a:schemeClr>
                </a:solidFill>
                <a:latin typeface="Times New Roman" panose="02020603050405020304" pitchFamily="18" charset="0"/>
                <a:cs typeface="Times New Roman" panose="02020603050405020304" pitchFamily="18" charset="0"/>
              </a:rPr>
              <a:t>Agenda for Review3</a:t>
            </a:r>
          </a:p>
        </p:txBody>
      </p:sp>
      <p:sp>
        <p:nvSpPr>
          <p:cNvPr id="10243" name="Rectangle 3">
            <a:extLst>
              <a:ext uri="{FF2B5EF4-FFF2-40B4-BE49-F238E27FC236}">
                <a16:creationId xmlns:a16="http://schemas.microsoft.com/office/drawing/2014/main" id="{1EC25644-0967-43D7-17A2-92D06FDB3851}"/>
              </a:ext>
            </a:extLst>
          </p:cNvPr>
          <p:cNvSpPr>
            <a:spLocks noGrp="1" noChangeArrowheads="1"/>
          </p:cNvSpPr>
          <p:nvPr>
            <p:ph idx="1"/>
          </p:nvPr>
        </p:nvSpPr>
        <p:spPr/>
        <p:txBody>
          <a:bodyPr rtlCol="0">
            <a:normAutofit fontScale="77500" lnSpcReduction="20000"/>
          </a:bodyPr>
          <a:lstStyle/>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Introduction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Goals and Motivation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Literature review/Existing Systems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Problem Definition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Objective</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Proposed System/Work</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Architecture Diagram</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Module List</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Modular Description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Screenshots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Result and Discussion</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Conclusion and Future Work</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Contribution of Team members</a:t>
            </a:r>
          </a:p>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References</a:t>
            </a:r>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D479CC9C-D5DA-FBBD-6BFC-88CB6691541F}"/>
              </a:ext>
            </a:extLst>
          </p:cNvPr>
          <p:cNvSpPr>
            <a:spLocks noGrp="1"/>
          </p:cNvSpPr>
          <p:nvPr>
            <p:ph type="ftr" sz="quarter" idx="11"/>
          </p:nvPr>
        </p:nvSpPr>
        <p:spPr/>
        <p:txBody>
          <a:bodyPr/>
          <a:lstStyle/>
          <a:p>
            <a:pPr>
              <a:defRPr/>
            </a:pPr>
            <a:r>
              <a:rPr lang="en-US" dirty="0"/>
              <a:t>DEPT. of CSE                      CSB4243-Design Project-1</a:t>
            </a:r>
          </a:p>
        </p:txBody>
      </p:sp>
      <p:sp>
        <p:nvSpPr>
          <p:cNvPr id="4" name="Slide Number Placeholder 3">
            <a:extLst>
              <a:ext uri="{FF2B5EF4-FFF2-40B4-BE49-F238E27FC236}">
                <a16:creationId xmlns:a16="http://schemas.microsoft.com/office/drawing/2014/main" id="{142838BE-A3A4-C058-E593-93C3DC43A937}"/>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A621E8-BDFC-458A-A8BF-1376CC700499}" type="slidenum">
              <a:rPr lang="en-US" altLang="en-US">
                <a:solidFill>
                  <a:srgbClr val="898989"/>
                </a:solidFill>
              </a:rPr>
              <a:pPr/>
              <a:t>2</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20</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Rectangle 6"/>
          <p:cNvSpPr/>
          <p:nvPr/>
        </p:nvSpPr>
        <p:spPr>
          <a:xfrm>
            <a:off x="2400347" y="2967335"/>
            <a:ext cx="3630738" cy="923330"/>
          </a:xfrm>
          <a:prstGeom prst="rect">
            <a:avLst/>
          </a:prstGeom>
          <a:noFill/>
        </p:spPr>
        <p:txBody>
          <a:bodyPr wrap="none" lIns="91440" tIns="45720" rIns="91440" bIns="45720">
            <a:spAutoFit/>
          </a:bodyPr>
          <a:lstStyle/>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Introduction</a:t>
            </a:r>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3</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E42514F9-F36E-4860-B543-FA5C1AF7784A}"/>
              </a:ext>
            </a:extLst>
          </p:cNvPr>
          <p:cNvSpPr>
            <a:spLocks noGrp="1"/>
          </p:cNvSpPr>
          <p:nvPr>
            <p:ph idx="1"/>
          </p:nvPr>
        </p:nvSpPr>
        <p:spPr>
          <a:xfrm>
            <a:off x="628650" y="1825625"/>
            <a:ext cx="7886700" cy="4351338"/>
          </a:xfrm>
        </p:spPr>
        <p:txBody>
          <a:bodyPr/>
          <a:lstStyle/>
          <a:p>
            <a:pPr marL="0" indent="0" algn="ctr">
              <a:buNone/>
            </a:pPr>
            <a:r>
              <a:rPr lang="en-US" sz="2400" dirty="0">
                <a:latin typeface="Times New Roman" panose="02020603050405020304" pitchFamily="18" charset="0"/>
                <a:cs typeface="Times New Roman" panose="02020603050405020304" pitchFamily="18" charset="0"/>
              </a:rPr>
              <a:t>We extend a warm welcome to our design project centered around Table Tennis using Hand Gesture. Our foremost goal is to fabricate a captivating and pulsating game by exploiting the potential of manual gesture identification technology. Our software utilizes webcam feeds, monitoring user's hands in real-time which steers rackets on-screen via their gestures; the ultimate aim being that users stop balls from passing through them unimpeded. OpenCV library has been implemented for image processing while cvzone serves as our tracking platform - ultimately this amalgamation leads us closer towards an immersive gaming experience with depth unlike any other.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Goals and Motivation</a:t>
            </a:r>
            <a:endParaRPr lang="en-US" dirty="0"/>
          </a:p>
        </p:txBody>
      </p:sp>
      <p:sp>
        <p:nvSpPr>
          <p:cNvPr id="4" name="Footer Placeholder 3"/>
          <p:cNvSpPr>
            <a:spLocks noGrp="1"/>
          </p:cNvSpPr>
          <p:nvPr>
            <p:ph type="ftr" sz="quarter" idx="11"/>
          </p:nvPr>
        </p:nvSpPr>
        <p:spPr/>
        <p:txBody>
          <a:bodyPr/>
          <a:lstStyle/>
          <a:p>
            <a:pPr>
              <a:defRPr/>
            </a:pPr>
            <a:r>
              <a:rPr lang="en-US"/>
              <a:t>DEPT. of CSE                      CSB4243-Design Project-1</a:t>
            </a:r>
          </a:p>
        </p:txBody>
      </p:sp>
      <p:sp>
        <p:nvSpPr>
          <p:cNvPr id="5" name="Slide Number Placeholder 4"/>
          <p:cNvSpPr>
            <a:spLocks noGrp="1"/>
          </p:cNvSpPr>
          <p:nvPr>
            <p:ph type="sldNum" sz="quarter" idx="12"/>
          </p:nvPr>
        </p:nvSpPr>
        <p:spPr/>
        <p:txBody>
          <a:bodyPr/>
          <a:lstStyle/>
          <a:p>
            <a:fld id="{9D73CAE4-B13A-4AC7-ABCD-5EDF85FE4EA2}" type="slidenum">
              <a:rPr lang="en-US" altLang="en-US" smtClean="0"/>
              <a:pPr/>
              <a:t>4</a:t>
            </a:fld>
            <a:endParaRPr lang="en-US" altLang="en-US"/>
          </a:p>
        </p:txBody>
      </p:sp>
      <p:pic>
        <p:nvPicPr>
          <p:cNvPr id="6"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7" name="Content Placeholder 2">
            <a:extLst>
              <a:ext uri="{FF2B5EF4-FFF2-40B4-BE49-F238E27FC236}">
                <a16:creationId xmlns:a16="http://schemas.microsoft.com/office/drawing/2014/main" id="{54936A27-85D5-44E7-8119-5736E74433DC}"/>
              </a:ext>
            </a:extLst>
          </p:cNvPr>
          <p:cNvSpPr>
            <a:spLocks noGrp="1"/>
          </p:cNvSpPr>
          <p:nvPr>
            <p:ph idx="1"/>
          </p:nvPr>
        </p:nvSpPr>
        <p:spPr>
          <a:xfrm>
            <a:off x="628650" y="1253331"/>
            <a:ext cx="7886700" cy="4351338"/>
          </a:xfrm>
        </p:spPr>
        <p:txBody>
          <a:bodyPr/>
          <a:lstStyle/>
          <a:p>
            <a:r>
              <a:rPr lang="en-US" sz="2000" b="1" i="0" dirty="0">
                <a:ln w="0"/>
                <a:latin typeface="Times New Roman" panose="02020603050405020304" pitchFamily="18" charset="0"/>
                <a:cs typeface="Times New Roman" panose="02020603050405020304" pitchFamily="18" charset="0"/>
              </a:rPr>
              <a:t>Goals:</a:t>
            </a:r>
          </a:p>
          <a:p>
            <a:r>
              <a:rPr lang="en-US" sz="2000" i="0" dirty="0">
                <a:ln w="0"/>
                <a:latin typeface="Times New Roman" panose="02020603050405020304" pitchFamily="18" charset="0"/>
                <a:cs typeface="Times New Roman" panose="02020603050405020304" pitchFamily="18" charset="0"/>
              </a:rPr>
              <a:t>To revolutionize the gaming experience by integrating hand gesture recognition technology into a Table Tennis game.</a:t>
            </a:r>
          </a:p>
          <a:p>
            <a:r>
              <a:rPr lang="en-US" sz="2000" i="0" dirty="0">
                <a:ln w="0"/>
                <a:latin typeface="Times New Roman" panose="02020603050405020304" pitchFamily="18" charset="0"/>
                <a:cs typeface="Times New Roman" panose="02020603050405020304" pitchFamily="18" charset="0"/>
              </a:rPr>
              <a:t>The ultimate goal of this project is to showcase the capabilities of hand gesture recognition technology in the field of gaming and its potential to create new and exciting gaming experiences.</a:t>
            </a:r>
          </a:p>
          <a:p>
            <a:r>
              <a:rPr lang="en-US" sz="2000" i="0" dirty="0">
                <a:ln w="0"/>
                <a:latin typeface="Times New Roman" panose="02020603050405020304" pitchFamily="18" charset="0"/>
                <a:cs typeface="Times New Roman" panose="02020603050405020304" pitchFamily="18" charset="0"/>
              </a:rPr>
              <a:t>And to provide an immersive gaming experience for the users.</a:t>
            </a:r>
          </a:p>
          <a:p>
            <a:endParaRPr lang="en-US" sz="2000" i="0" dirty="0">
              <a:ln w="0"/>
              <a:latin typeface="Times New Roman" panose="02020603050405020304" pitchFamily="18" charset="0"/>
              <a:cs typeface="Times New Roman" panose="02020603050405020304" pitchFamily="18" charset="0"/>
            </a:endParaRPr>
          </a:p>
          <a:p>
            <a:r>
              <a:rPr lang="en-US" sz="2000" b="1" i="0" dirty="0">
                <a:ln w="0"/>
                <a:latin typeface="Times New Roman" panose="02020603050405020304" pitchFamily="18" charset="0"/>
                <a:cs typeface="Times New Roman" panose="02020603050405020304" pitchFamily="18" charset="0"/>
              </a:rPr>
              <a:t>Motivation:</a:t>
            </a:r>
          </a:p>
          <a:p>
            <a:r>
              <a:rPr lang="en-US" sz="2000" i="0" dirty="0">
                <a:ln w="0"/>
                <a:latin typeface="Times New Roman" panose="02020603050405020304" pitchFamily="18" charset="0"/>
                <a:cs typeface="Times New Roman" panose="02020603050405020304" pitchFamily="18" charset="0"/>
              </a:rPr>
              <a:t>The inspiration behind this project is the increasing interest in hand gesture recognition technology and its potential to bring a new level of interactivity to the gaming industry.</a:t>
            </a:r>
          </a:p>
          <a:p>
            <a:r>
              <a:rPr lang="en-US" sz="2000" i="0" dirty="0">
                <a:ln w="0"/>
                <a:latin typeface="Times New Roman" panose="02020603050405020304" pitchFamily="18" charset="0"/>
                <a:cs typeface="Times New Roman" panose="02020603050405020304" pitchFamily="18" charset="0"/>
              </a:rPr>
              <a:t>The project's aspiration is to provide a fun and unique way for users to interact with the game by using their hand movements, making the game more intuitive and engaging.</a:t>
            </a:r>
          </a:p>
          <a:p>
            <a:pPr>
              <a:buFont typeface="Wingdings" panose="05000000000000000000" pitchFamily="2" charset="2"/>
              <a:buChar char="Ø"/>
            </a:pPr>
            <a:endParaRPr lang="en-IN" sz="2000" dirty="0">
              <a:ln w="0"/>
            </a:endParaRPr>
          </a:p>
          <a:p>
            <a:pPr>
              <a:buFont typeface="Wingdings" panose="05000000000000000000" pitchFamily="2" charset="2"/>
              <a:buChar char="Ø"/>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381000" y="-104203"/>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5</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6" name="Content Placeholder 5">
            <a:extLst>
              <a:ext uri="{FF2B5EF4-FFF2-40B4-BE49-F238E27FC236}">
                <a16:creationId xmlns:a16="http://schemas.microsoft.com/office/drawing/2014/main" id="{109CC3F1-1BB4-450B-8E12-D2FC42971255}"/>
              </a:ext>
            </a:extLst>
          </p:cNvPr>
          <p:cNvSpPr>
            <a:spLocks noGrp="1"/>
          </p:cNvSpPr>
          <p:nvPr>
            <p:ph idx="1"/>
          </p:nvPr>
        </p:nvSpPr>
        <p:spPr/>
        <p:txBody>
          <a:bodyPr/>
          <a:lstStyle/>
          <a:p>
            <a:endParaRPr lang="en-IN" dirty="0"/>
          </a:p>
        </p:txBody>
      </p:sp>
      <p:graphicFrame>
        <p:nvGraphicFramePr>
          <p:cNvPr id="9" name="Content Placeholder 3">
            <a:extLst>
              <a:ext uri="{FF2B5EF4-FFF2-40B4-BE49-F238E27FC236}">
                <a16:creationId xmlns:a16="http://schemas.microsoft.com/office/drawing/2014/main" id="{A5967743-7F45-42E5-8764-3D17AB9A3320}"/>
              </a:ext>
            </a:extLst>
          </p:cNvPr>
          <p:cNvGraphicFramePr>
            <a:graphicFrameLocks/>
          </p:cNvGraphicFramePr>
          <p:nvPr>
            <p:extLst>
              <p:ext uri="{D42A27DB-BD31-4B8C-83A1-F6EECF244321}">
                <p14:modId xmlns:p14="http://schemas.microsoft.com/office/powerpoint/2010/main" val="1298487"/>
              </p:ext>
            </p:extLst>
          </p:nvPr>
        </p:nvGraphicFramePr>
        <p:xfrm>
          <a:off x="426155" y="874394"/>
          <a:ext cx="8305469" cy="5541646"/>
        </p:xfrm>
        <a:graphic>
          <a:graphicData uri="http://schemas.openxmlformats.org/drawingml/2006/table">
            <a:tbl>
              <a:tblPr firstRow="1" bandRow="1">
                <a:tableStyleId>{5C22544A-7EE6-4342-B048-85BDC9FD1C3A}</a:tableStyleId>
              </a:tblPr>
              <a:tblGrid>
                <a:gridCol w="414507">
                  <a:extLst>
                    <a:ext uri="{9D8B030D-6E8A-4147-A177-3AD203B41FA5}">
                      <a16:colId xmlns:a16="http://schemas.microsoft.com/office/drawing/2014/main" val="2738810962"/>
                    </a:ext>
                  </a:extLst>
                </a:gridCol>
                <a:gridCol w="1842248">
                  <a:extLst>
                    <a:ext uri="{9D8B030D-6E8A-4147-A177-3AD203B41FA5}">
                      <a16:colId xmlns:a16="http://schemas.microsoft.com/office/drawing/2014/main" val="2086860346"/>
                    </a:ext>
                  </a:extLst>
                </a:gridCol>
                <a:gridCol w="921124">
                  <a:extLst>
                    <a:ext uri="{9D8B030D-6E8A-4147-A177-3AD203B41FA5}">
                      <a16:colId xmlns:a16="http://schemas.microsoft.com/office/drawing/2014/main" val="3416470480"/>
                    </a:ext>
                  </a:extLst>
                </a:gridCol>
                <a:gridCol w="1536580">
                  <a:extLst>
                    <a:ext uri="{9D8B030D-6E8A-4147-A177-3AD203B41FA5}">
                      <a16:colId xmlns:a16="http://schemas.microsoft.com/office/drawing/2014/main" val="697034839"/>
                    </a:ext>
                  </a:extLst>
                </a:gridCol>
                <a:gridCol w="1925906">
                  <a:extLst>
                    <a:ext uri="{9D8B030D-6E8A-4147-A177-3AD203B41FA5}">
                      <a16:colId xmlns:a16="http://schemas.microsoft.com/office/drawing/2014/main" val="3568170127"/>
                    </a:ext>
                  </a:extLst>
                </a:gridCol>
                <a:gridCol w="1665104">
                  <a:extLst>
                    <a:ext uri="{9D8B030D-6E8A-4147-A177-3AD203B41FA5}">
                      <a16:colId xmlns:a16="http://schemas.microsoft.com/office/drawing/2014/main" val="3185858228"/>
                    </a:ext>
                  </a:extLst>
                </a:gridCol>
              </a:tblGrid>
              <a:tr h="1430508">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1886098">
                <a:tc>
                  <a:txBody>
                    <a:bodyPr/>
                    <a:lstStyle/>
                    <a:p>
                      <a:r>
                        <a:rPr lang="en-US" sz="14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marL="100584" marR="100584"/>
                </a:tc>
                <a:tc>
                  <a:txBody>
                    <a:bodyPr/>
                    <a:lstStyle/>
                    <a:p>
                      <a:r>
                        <a:rPr lang="en-US" sz="1400" dirty="0">
                          <a:latin typeface="Times New Roman" panose="02020603050405020304" pitchFamily="18" charset="0"/>
                          <a:cs typeface="Times New Roman" panose="02020603050405020304" pitchFamily="18" charset="0"/>
                        </a:rPr>
                        <a:t>Machine Learning With The Pong Game</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Doina ,Logofătu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21st International Conference on Computational Science and Applications(ICCSA)</a:t>
                      </a:r>
                      <a:r>
                        <a:rPr lang="en-US" sz="1400" i="0" dirty="0">
                          <a:latin typeface="Times New Roman" panose="02020603050405020304" pitchFamily="18" charset="0"/>
                          <a:cs typeface="Times New Roman" panose="02020603050405020304" pitchFamily="18" charset="0"/>
                        </a:rPr>
                        <a:t>,2021</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Accuracy:44.6%</a:t>
                      </a:r>
                    </a:p>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The Q-values requires more data</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18891209"/>
                  </a:ext>
                </a:extLst>
              </a:tr>
              <a:tr h="1879275">
                <a:tc>
                  <a:txBody>
                    <a:bodyPr/>
                    <a:lstStyle/>
                    <a:p>
                      <a:r>
                        <a:rPr lang="en-US" sz="1400" dirty="0">
                          <a:latin typeface="Times New Roman" panose="02020603050405020304" pitchFamily="18" charset="0"/>
                          <a:cs typeface="Times New Roman" panose="02020603050405020304" pitchFamily="18" charset="0"/>
                        </a:rPr>
                        <a:t>2.</a:t>
                      </a:r>
                    </a:p>
                  </a:txBody>
                  <a:tcPr/>
                </a:tc>
                <a:tc>
                  <a:txBody>
                    <a:bodyPr/>
                    <a:lstStyle/>
                    <a:p>
                      <a:r>
                        <a:rPr lang="en-US" sz="1400" dirty="0">
                          <a:latin typeface="Times New Roman" panose="02020603050405020304" pitchFamily="18" charset="0"/>
                          <a:cs typeface="Times New Roman" panose="02020603050405020304" pitchFamily="18" charset="0"/>
                        </a:rPr>
                        <a:t>Machine Vision-Based Ping Pong Ball Rotation Trajectory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Yilei, Wang  &amp; Ling, Wang</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Journal of </a:t>
                      </a:r>
                      <a:r>
                        <a:rPr lang="en-IN" sz="1400" dirty="0">
                          <a:latin typeface="Times New Roman" panose="02020603050405020304" pitchFamily="18" charset="0"/>
                          <a:cs typeface="Times New Roman" panose="02020603050405020304" pitchFamily="18" charset="0"/>
                        </a:rPr>
                        <a:t>Computational Intelligence and Neuroscience,2022</a:t>
                      </a:r>
                      <a:endParaRPr lang="en-IN" sz="1400" i="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CNN also known as convnets used for image processing and object detection</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Convolutional neural network(CNN)</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Accuracy:40.6%</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clarity of the captured video is not high enough, and the noise is high enough to make it indistinguishable</a:t>
                      </a:r>
                      <a:endParaRPr lang="en-US" sz="1400" b="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0908527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55544" y="0"/>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extLst>
              <p:ext uri="{D42A27DB-BD31-4B8C-83A1-F6EECF244321}">
                <p14:modId xmlns:p14="http://schemas.microsoft.com/office/powerpoint/2010/main" val="3103701904"/>
              </p:ext>
            </p:extLst>
          </p:nvPr>
        </p:nvGraphicFramePr>
        <p:xfrm>
          <a:off x="293593" y="899855"/>
          <a:ext cx="8610602" cy="536473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sz="1400" dirty="0">
                          <a:latin typeface="Times New Roman" panose="02020603050405020304" pitchFamily="18" charset="0"/>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Pong Game using AI</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Akash ,R., Ruchika ,P .,&amp; Ashish ,P.K</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US" sz="1400" dirty="0"/>
                        <a:t>International Journal of Scientific and Research Publications</a:t>
                      </a:r>
                      <a:r>
                        <a:rPr lang="en-US" sz="1400" dirty="0">
                          <a:latin typeface="Times New Roman" panose="02020603050405020304" pitchFamily="18" charset="0"/>
                          <a:cs typeface="Times New Roman" panose="02020603050405020304" pitchFamily="18" charset="0"/>
                        </a:rPr>
                        <a:t>,2022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Q-learning is reinforcement learning algorithm where an agent learns to make decisions.</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Times New Roman" panose="02020603050405020304" pitchFamily="18" charset="0"/>
                          <a:cs typeface="Times New Roman" panose="02020603050405020304" pitchFamily="18" charset="0"/>
                        </a:rPr>
                        <a:t>The algorithm takes on both paddles using ai or bot</a:t>
                      </a:r>
                    </a:p>
                    <a:p>
                      <a:pPr marL="285750" marR="0" lvl="0" indent="-28575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Algorithm:Q-Learning</a:t>
                      </a:r>
                    </a:p>
                  </a:txBody>
                  <a:tcPr/>
                </a:tc>
                <a:tc>
                  <a:txBody>
                    <a:bodyPr/>
                    <a:lstStyle/>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Lack of adaptability in different environment</a:t>
                      </a:r>
                    </a:p>
                    <a:p>
                      <a:pPr marL="285750" indent="-285750">
                        <a:buFont typeface="Arial" panose="020B0604020202020204" pitchFamily="34" charset="0"/>
                        <a:buChar char="•"/>
                      </a:pPr>
                      <a:r>
                        <a:rPr lang="en-US" sz="1400" b="0" kern="1200" dirty="0">
                          <a:solidFill>
                            <a:schemeClr val="dk1"/>
                          </a:solidFill>
                          <a:effectLst/>
                          <a:latin typeface="Times New Roman" panose="02020603050405020304" pitchFamily="18" charset="0"/>
                          <a:cs typeface="Times New Roman" panose="02020603050405020304" pitchFamily="18" charset="0"/>
                        </a:rPr>
                        <a:t> Accuracy:64.7 %</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8891209"/>
                  </a:ext>
                </a:extLst>
              </a:tr>
              <a:tr h="370901">
                <a:tc>
                  <a:txBody>
                    <a:bodyPr/>
                    <a:lstStyle/>
                    <a:p>
                      <a:r>
                        <a:rPr lang="en-US" sz="1400" dirty="0">
                          <a:latin typeface="Times New Roman" panose="02020603050405020304" pitchFamily="18" charset="0"/>
                          <a:cs typeface="Times New Roman" panose="02020603050405020304" pitchFamily="18" charset="0"/>
                        </a:rPr>
                        <a:t>4.</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Design of  Game Pong using VHDL</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Sudhanshu M.M., Nakul.N.,</a:t>
                      </a:r>
                    </a:p>
                  </a:txBody>
                  <a:tcPr/>
                </a:tc>
                <a:tc>
                  <a:txBody>
                    <a:bodyPr/>
                    <a:lstStyle/>
                    <a:p>
                      <a:r>
                        <a:rPr lang="en-US" sz="1400" dirty="0">
                          <a:latin typeface="Times New Roman" panose="02020603050405020304" pitchFamily="18" charset="0"/>
                          <a:cs typeface="Times New Roman" panose="02020603050405020304" pitchFamily="18" charset="0"/>
                        </a:rPr>
                        <a:t>International Journal of Engineering Research &amp; Technology (IJERT)</a:t>
                      </a:r>
                      <a:r>
                        <a:rPr lang="en-US" sz="1400" dirty="0">
                          <a:latin typeface="Times New Roman" panose="02020603050405020304" pitchFamily="18" charset="0"/>
                          <a:ea typeface="Calibri" panose="020F0502020204030204" pitchFamily="34" charset="0"/>
                          <a:cs typeface="Times New Roman" panose="02020603050405020304" pitchFamily="18" charset="0"/>
                        </a:rPr>
                        <a:t>,2022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Control the paddles is done without clicking repeatedly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Algorithm:State Machine Algorithm</a:t>
                      </a: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It will work only in the platform of windows</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Accuracy-50.4</a:t>
                      </a:r>
                    </a:p>
                  </a:txBody>
                  <a:tcPr/>
                </a:tc>
                <a:extLst>
                  <a:ext uri="{0D108BD9-81ED-4DB2-BD59-A6C34878D82A}">
                    <a16:rowId xmlns:a16="http://schemas.microsoft.com/office/drawing/2014/main" val="2109085276"/>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6</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Tree>
    <p:extLst>
      <p:ext uri="{BB962C8B-B14F-4D97-AF65-F5344CB8AC3E}">
        <p14:creationId xmlns:p14="http://schemas.microsoft.com/office/powerpoint/2010/main" val="28153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942B7AC-B44C-5539-24F1-8260BD1E571F}"/>
              </a:ext>
            </a:extLst>
          </p:cNvPr>
          <p:cNvSpPr>
            <a:spLocks noGrp="1" noChangeArrowheads="1"/>
          </p:cNvSpPr>
          <p:nvPr>
            <p:ph type="title"/>
          </p:nvPr>
        </p:nvSpPr>
        <p:spPr>
          <a:xfrm>
            <a:off x="660400" y="581025"/>
            <a:ext cx="7886700" cy="1325563"/>
          </a:xfrm>
        </p:spPr>
        <p:txBody>
          <a:bodyPr rtlCol="0">
            <a:normAutofit fontScale="90000"/>
          </a:bodyPr>
          <a:lstStyle/>
          <a:p>
            <a:pPr eaLnBrk="1" fontAlgn="auto" hangingPunct="1">
              <a:spcAft>
                <a:spcPts val="0"/>
              </a:spcAft>
              <a:defRPr/>
            </a:pPr>
            <a:br>
              <a:rPr lang="en-US" altLang="en-US" dirty="0"/>
            </a:br>
            <a:r>
              <a:rPr lang="en-US" altLang="en-US" dirty="0">
                <a:latin typeface="Times New Roman" panose="02020603050405020304" pitchFamily="18" charset="0"/>
                <a:cs typeface="Times New Roman" panose="02020603050405020304" pitchFamily="18" charset="0"/>
              </a:rPr>
              <a:t>Literature review/Existing Systems</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4DAEF27-CE8C-C19C-9EAD-4070D17AD297}"/>
              </a:ext>
            </a:extLst>
          </p:cNvPr>
          <p:cNvSpPr>
            <a:spLocks noGrp="1"/>
          </p:cNvSpPr>
          <p:nvPr>
            <p:ph type="ftr" sz="quarter" idx="11"/>
          </p:nvPr>
        </p:nvSpPr>
        <p:spPr/>
        <p:txBody>
          <a:bodyPr/>
          <a:lstStyle/>
          <a:p>
            <a:pPr>
              <a:defRPr/>
            </a:pPr>
            <a:r>
              <a:rPr lang="en-US"/>
              <a:t>DEPT. of CSE                      CSB4243-Design Project-1</a:t>
            </a:r>
            <a:endParaRPr lang="en-US" dirty="0"/>
          </a:p>
        </p:txBody>
      </p:sp>
      <p:graphicFrame>
        <p:nvGraphicFramePr>
          <p:cNvPr id="4" name="Content Placeholder 3">
            <a:extLst>
              <a:ext uri="{FF2B5EF4-FFF2-40B4-BE49-F238E27FC236}">
                <a16:creationId xmlns:a16="http://schemas.microsoft.com/office/drawing/2014/main" id="{2B1C7B9C-D289-1266-49C8-62273D86D971}"/>
              </a:ext>
            </a:extLst>
          </p:cNvPr>
          <p:cNvGraphicFramePr>
            <a:graphicFrameLocks noGrp="1"/>
          </p:cNvGraphicFramePr>
          <p:nvPr>
            <p:ph idx="1"/>
            <p:extLst>
              <p:ext uri="{D42A27DB-BD31-4B8C-83A1-F6EECF244321}">
                <p14:modId xmlns:p14="http://schemas.microsoft.com/office/powerpoint/2010/main" val="3767666647"/>
              </p:ext>
            </p:extLst>
          </p:nvPr>
        </p:nvGraphicFramePr>
        <p:xfrm>
          <a:off x="266699" y="1622243"/>
          <a:ext cx="8610602" cy="3566417"/>
        </p:xfrm>
        <a:graphic>
          <a:graphicData uri="http://schemas.openxmlformats.org/drawingml/2006/table">
            <a:tbl>
              <a:tblPr firstRow="1" bandRow="1">
                <a:tableStyleId>{5C22544A-7EE6-4342-B048-85BDC9FD1C3A}</a:tableStyleId>
              </a:tblPr>
              <a:tblGrid>
                <a:gridCol w="429735">
                  <a:extLst>
                    <a:ext uri="{9D8B030D-6E8A-4147-A177-3AD203B41FA5}">
                      <a16:colId xmlns:a16="http://schemas.microsoft.com/office/drawing/2014/main" val="2738810962"/>
                    </a:ext>
                  </a:extLst>
                </a:gridCol>
                <a:gridCol w="1909930">
                  <a:extLst>
                    <a:ext uri="{9D8B030D-6E8A-4147-A177-3AD203B41FA5}">
                      <a16:colId xmlns:a16="http://schemas.microsoft.com/office/drawing/2014/main" val="2086860346"/>
                    </a:ext>
                  </a:extLst>
                </a:gridCol>
                <a:gridCol w="954965">
                  <a:extLst>
                    <a:ext uri="{9D8B030D-6E8A-4147-A177-3AD203B41FA5}">
                      <a16:colId xmlns:a16="http://schemas.microsoft.com/office/drawing/2014/main" val="3416470480"/>
                    </a:ext>
                  </a:extLst>
                </a:gridCol>
                <a:gridCol w="1593032">
                  <a:extLst>
                    <a:ext uri="{9D8B030D-6E8A-4147-A177-3AD203B41FA5}">
                      <a16:colId xmlns:a16="http://schemas.microsoft.com/office/drawing/2014/main" val="697034839"/>
                    </a:ext>
                  </a:extLst>
                </a:gridCol>
                <a:gridCol w="1996662">
                  <a:extLst>
                    <a:ext uri="{9D8B030D-6E8A-4147-A177-3AD203B41FA5}">
                      <a16:colId xmlns:a16="http://schemas.microsoft.com/office/drawing/2014/main" val="3568170127"/>
                    </a:ext>
                  </a:extLst>
                </a:gridCol>
                <a:gridCol w="1726278">
                  <a:extLst>
                    <a:ext uri="{9D8B030D-6E8A-4147-A177-3AD203B41FA5}">
                      <a16:colId xmlns:a16="http://schemas.microsoft.com/office/drawing/2014/main" val="3185858228"/>
                    </a:ext>
                  </a:extLst>
                </a:gridCol>
              </a:tblGrid>
              <a:tr h="1554737">
                <a:tc>
                  <a:txBody>
                    <a:bodyPr/>
                    <a:lstStyle/>
                    <a:p>
                      <a:r>
                        <a:rPr lang="en-IN" sz="1400" dirty="0" err="1">
                          <a:latin typeface="Times New Roman" panose="02020603050405020304" pitchFamily="18" charset="0"/>
                          <a:cs typeface="Times New Roman" panose="02020603050405020304" pitchFamily="18" charset="0"/>
                        </a:rPr>
                        <a:t>S.No</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Title of the paper/System</a:t>
                      </a:r>
                    </a:p>
                  </a:txBody>
                  <a:tcPr marT="45728" marB="45728"/>
                </a:tc>
                <a:tc>
                  <a:txBody>
                    <a:bodyPr/>
                    <a:lstStyle/>
                    <a:p>
                      <a:r>
                        <a:rPr lang="en-IN" sz="1400" dirty="0">
                          <a:latin typeface="Times New Roman" panose="02020603050405020304" pitchFamily="18" charset="0"/>
                          <a:cs typeface="Times New Roman" panose="02020603050405020304" pitchFamily="18" charset="0"/>
                        </a:rPr>
                        <a:t>Authors</a:t>
                      </a:r>
                    </a:p>
                  </a:txBody>
                  <a:tcPr marT="45728" marB="45728"/>
                </a:tc>
                <a:tc>
                  <a:txBody>
                    <a:bodyPr/>
                    <a:lstStyle/>
                    <a:p>
                      <a:r>
                        <a:rPr lang="en-IN" sz="1400" dirty="0">
                          <a:latin typeface="Times New Roman" panose="02020603050405020304" pitchFamily="18" charset="0"/>
                          <a:cs typeface="Times New Roman" panose="02020603050405020304" pitchFamily="18" charset="0"/>
                        </a:rPr>
                        <a:t>Publication (Name of the Journal/Conference</a:t>
                      </a:r>
                      <a:r>
                        <a:rPr lang="en-IN" sz="1400" baseline="0" dirty="0">
                          <a:latin typeface="Times New Roman" panose="02020603050405020304" pitchFamily="18" charset="0"/>
                          <a:cs typeface="Times New Roman" panose="02020603050405020304" pitchFamily="18" charset="0"/>
                        </a:rPr>
                        <a:t> proceedings with Year)</a:t>
                      </a:r>
                      <a:endParaRPr lang="en-IN" sz="1400" dirty="0">
                        <a:latin typeface="Times New Roman" panose="02020603050405020304" pitchFamily="18" charset="0"/>
                        <a:cs typeface="Times New Roman" panose="02020603050405020304" pitchFamily="18" charset="0"/>
                      </a:endParaRPr>
                    </a:p>
                  </a:txBody>
                  <a:tcPr marT="45728" marB="45728"/>
                </a:tc>
                <a:tc>
                  <a:txBody>
                    <a:bodyPr/>
                    <a:lstStyle/>
                    <a:p>
                      <a:r>
                        <a:rPr lang="en-IN" sz="1400" dirty="0">
                          <a:latin typeface="Times New Roman" panose="02020603050405020304" pitchFamily="18" charset="0"/>
                          <a:cs typeface="Times New Roman" panose="02020603050405020304" pitchFamily="18" charset="0"/>
                        </a:rPr>
                        <a:t>Algorithm/Methodology adopted</a:t>
                      </a:r>
                    </a:p>
                  </a:txBody>
                  <a:tcPr marT="45728" marB="45728"/>
                </a:tc>
                <a:tc>
                  <a:txBody>
                    <a:bodyPr/>
                    <a:lstStyle/>
                    <a:p>
                      <a:r>
                        <a:rPr lang="en-IN" sz="1400" dirty="0">
                          <a:latin typeface="Times New Roman" panose="02020603050405020304" pitchFamily="18" charset="0"/>
                          <a:cs typeface="Times New Roman" panose="02020603050405020304" pitchFamily="18" charset="0"/>
                        </a:rPr>
                        <a:t>Limitations</a:t>
                      </a:r>
                    </a:p>
                  </a:txBody>
                  <a:tcPr marT="45728" marB="45728"/>
                </a:tc>
                <a:extLst>
                  <a:ext uri="{0D108BD9-81ED-4DB2-BD59-A6C34878D82A}">
                    <a16:rowId xmlns:a16="http://schemas.microsoft.com/office/drawing/2014/main" val="1339749209"/>
                  </a:ext>
                </a:extLst>
              </a:tr>
              <a:tr h="370901">
                <a:tc>
                  <a:txBody>
                    <a:bodyPr/>
                    <a:lstStyle/>
                    <a:p>
                      <a:r>
                        <a:rPr lang="en-US" sz="1400" dirty="0">
                          <a:latin typeface="Times New Roman" panose="02020603050405020304" pitchFamily="18" charset="0"/>
                          <a:cs typeface="Times New Roman" panose="02020603050405020304" pitchFamily="18" charset="0"/>
                        </a:rPr>
                        <a:t>5.</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FGPA Implementation of Pong Game</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en-IN" sz="1400" dirty="0">
                          <a:latin typeface="Times New Roman" panose="02020603050405020304" pitchFamily="18" charset="0"/>
                          <a:ea typeface="Calibri" panose="020F0502020204030204" pitchFamily="34" charset="0"/>
                          <a:cs typeface="Times New Roman" panose="02020603050405020304" pitchFamily="18" charset="0"/>
                        </a:rPr>
                        <a:t>Shith,T.H., Huang, Y.T., Tsai, J.T.,</a:t>
                      </a:r>
                    </a:p>
                  </a:txBody>
                  <a:tcPr/>
                </a:tc>
                <a:tc>
                  <a:txBody>
                    <a:bodyPr/>
                    <a:lstStyle/>
                    <a:p>
                      <a:r>
                        <a:rPr lang="en-US" sz="1400" dirty="0"/>
                        <a:t>Federated Conference on Computer Science and Information Systems, 2022</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Difficulty modes are available like easy, medium  and hard</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latin typeface="Times New Roman" panose="02020603050405020304" pitchFamily="18" charset="0"/>
                          <a:cs typeface="Times New Roman" panose="02020603050405020304" pitchFamily="18" charset="0"/>
                        </a:rPr>
                        <a:t>Algorithm:Finite State Machine</a:t>
                      </a:r>
                    </a:p>
                    <a:p>
                      <a:pPr marL="285750" indent="-28575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Connected only via VGA cable monitor</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Limited resources such as on-chip, memory, power consumption</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Accuracy:50.2%</a:t>
                      </a:r>
                    </a:p>
                  </a:txBody>
                  <a:tcPr/>
                </a:tc>
                <a:extLst>
                  <a:ext uri="{0D108BD9-81ED-4DB2-BD59-A6C34878D82A}">
                    <a16:rowId xmlns:a16="http://schemas.microsoft.com/office/drawing/2014/main" val="3118891209"/>
                  </a:ext>
                </a:extLst>
              </a:tr>
            </a:tbl>
          </a:graphicData>
        </a:graphic>
      </p:graphicFrame>
      <p:sp>
        <p:nvSpPr>
          <p:cNvPr id="5" name="Slide Number Placeholder 4">
            <a:extLst>
              <a:ext uri="{FF2B5EF4-FFF2-40B4-BE49-F238E27FC236}">
                <a16:creationId xmlns:a16="http://schemas.microsoft.com/office/drawing/2014/main" id="{11E65CE4-D6A8-BDF5-0ACA-2557BDE9DFD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5945B7-1301-4A2B-9852-61BB0A815F76}" type="slidenum">
              <a:rPr lang="en-US" altLang="en-US">
                <a:solidFill>
                  <a:srgbClr val="898989"/>
                </a:solidFill>
              </a:rPr>
              <a:pPr/>
              <a:t>7</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348572" y="251046"/>
            <a:ext cx="2533319" cy="659958"/>
          </a:xfrm>
          <a:prstGeom prst="rect">
            <a:avLst/>
          </a:prstGeom>
          <a:ln/>
        </p:spPr>
      </p:pic>
    </p:spTree>
    <p:extLst>
      <p:ext uri="{BB962C8B-B14F-4D97-AF65-F5344CB8AC3E}">
        <p14:creationId xmlns:p14="http://schemas.microsoft.com/office/powerpoint/2010/main" val="288552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F69A7B1-B608-F2E1-27B4-37173D4CC58E}"/>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latin typeface="Times New Roman" panose="02020603050405020304" pitchFamily="18" charset="0"/>
                <a:cs typeface="Times New Roman" panose="02020603050405020304" pitchFamily="18" charset="0"/>
              </a:rPr>
              <a:t>Problem Definition</a:t>
            </a:r>
            <a:endParaRPr lang="en-US"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243" name="Rectangle 3">
            <a:extLst>
              <a:ext uri="{FF2B5EF4-FFF2-40B4-BE49-F238E27FC236}">
                <a16:creationId xmlns:a16="http://schemas.microsoft.com/office/drawing/2014/main" id="{F5AABF87-2C38-54B0-ACCC-86F047AB18E5}"/>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F330BDF4-F01E-717D-367C-95002BD800F6}"/>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65F280EA-916B-D168-6197-0C1C4C85477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93D3B8D-1543-4F83-9E68-EAF9934378FF}" type="slidenum">
              <a:rPr lang="en-US" altLang="en-US">
                <a:solidFill>
                  <a:srgbClr val="898989"/>
                </a:solidFill>
              </a:rPr>
              <a:pPr/>
              <a:t>8</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8" name="TextBox 7">
            <a:extLst>
              <a:ext uri="{FF2B5EF4-FFF2-40B4-BE49-F238E27FC236}">
                <a16:creationId xmlns:a16="http://schemas.microsoft.com/office/drawing/2014/main" id="{DE0D72A3-ADDF-445B-A767-C0CD006E1F0D}"/>
              </a:ext>
            </a:extLst>
          </p:cNvPr>
          <p:cNvSpPr txBox="1"/>
          <p:nvPr/>
        </p:nvSpPr>
        <p:spPr>
          <a:xfrm>
            <a:off x="76201" y="1740520"/>
            <a:ext cx="8991600" cy="4524315"/>
          </a:xfrm>
          <a:prstGeom prst="rect">
            <a:avLst/>
          </a:prstGeom>
          <a:noFill/>
        </p:spPr>
        <p:txBody>
          <a:bodyPr wrap="square" rtlCol="0">
            <a:spAutoFit/>
          </a:bodyPr>
          <a:lstStyle/>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Lack of natural and intuitive control for this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Difficulty in executing precise shots, such as spins and serves.</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Limitations in replicating the physical</a:t>
            </a:r>
            <a:r>
              <a:rPr lang="en-IN" sz="2400" dirty="0">
                <a:ln w="0"/>
                <a:latin typeface="Times New Roman" panose="02020603050405020304" pitchFamily="18" charset="0"/>
                <a:cs typeface="Times New Roman" panose="02020603050405020304" pitchFamily="18" charset="0"/>
              </a:rPr>
              <a:t> movements of a real table </a:t>
            </a:r>
          </a:p>
          <a:p>
            <a:pPr marL="342900" indent="-342900">
              <a:buFont typeface="Arial" panose="020B0604020202020204" pitchFamily="34" charset="0"/>
              <a:buChar char="•"/>
            </a:pPr>
            <a:r>
              <a:rPr lang="en-IN" sz="2400" dirty="0">
                <a:ln w="0"/>
                <a:latin typeface="Times New Roman" panose="02020603050405020304" pitchFamily="18" charset="0"/>
                <a:cs typeface="Times New Roman" panose="02020603050405020304" pitchFamily="18" charset="0"/>
              </a:rPr>
              <a:t>tennis player.</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I</a:t>
            </a:r>
            <a:r>
              <a:rPr lang="en-IN" sz="2400" dirty="0">
                <a:ln w="0"/>
                <a:latin typeface="Times New Roman" panose="02020603050405020304" pitchFamily="18" charset="0"/>
                <a:cs typeface="Times New Roman" panose="02020603050405020304" pitchFamily="18" charset="0"/>
              </a:rPr>
              <a:t>naccurate representation of player’s intent and skill level.</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D</a:t>
            </a:r>
            <a:r>
              <a:rPr lang="en-IN" sz="2400" dirty="0">
                <a:ln w="0"/>
                <a:latin typeface="Times New Roman" panose="02020603050405020304" pitchFamily="18" charset="0"/>
                <a:cs typeface="Times New Roman" panose="02020603050405020304" pitchFamily="18" charset="0"/>
              </a:rPr>
              <a:t>ecreased player engagement and enjoyment</a:t>
            </a:r>
          </a:p>
          <a:p>
            <a:pPr marL="342900" indent="-342900">
              <a:buFont typeface="Arial" panose="020B0604020202020204" pitchFamily="34" charset="0"/>
              <a:buChar char="•"/>
            </a:pPr>
            <a:r>
              <a:rPr lang="en-GB" sz="2400" dirty="0">
                <a:ln w="0"/>
                <a:latin typeface="Times New Roman" panose="02020603050405020304" pitchFamily="18" charset="0"/>
                <a:cs typeface="Times New Roman" panose="02020603050405020304" pitchFamily="18" charset="0"/>
              </a:rPr>
              <a:t>Potential hindrance to the growth and development of the game</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Lack of access to coaching and guidance for learning table tennis</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Difficulty in finding a coach or someone experienced to play with</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need for software that can perform the job of a coach and provide recommendations for improvement</a:t>
            </a:r>
          </a:p>
          <a:p>
            <a:pPr marL="342900" indent="-342900">
              <a:buFont typeface="Wingdings" panose="05000000000000000000" pitchFamily="2" charset="2"/>
              <a:buChar char="§"/>
            </a:pPr>
            <a:endParaRPr lang="en-GB" sz="2400" dirty="0">
              <a:ln w="0"/>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0C9BAF4-1A4F-A42D-049D-26B277FE1F90}"/>
              </a:ext>
            </a:extLst>
          </p:cNvPr>
          <p:cNvSpPr>
            <a:spLocks noGrp="1" noChangeArrowheads="1"/>
          </p:cNvSpPr>
          <p:nvPr>
            <p:ph type="title"/>
          </p:nvPr>
        </p:nvSpPr>
        <p:spPr>
          <a:xfrm>
            <a:off x="660400" y="581025"/>
            <a:ext cx="7886700" cy="1325563"/>
          </a:xfrm>
        </p:spPr>
        <p:txBody>
          <a:bodyPr rtlCol="0">
            <a:normAutofit/>
          </a:bodyPr>
          <a:lstStyle/>
          <a:p>
            <a:pPr eaLnBrk="1" fontAlgn="auto" hangingPunct="1">
              <a:spcAft>
                <a:spcPts val="0"/>
              </a:spcAft>
              <a:defRPr/>
            </a:pPr>
            <a:r>
              <a:rPr lang="en-US" altLang="en-US" dirty="0">
                <a:solidFill>
                  <a:schemeClr val="tx1">
                    <a:lumMod val="75000"/>
                    <a:lumOff val="25000"/>
                  </a:schemeClr>
                </a:solidFill>
                <a:latin typeface="Times New Roman" panose="02020603050405020304" pitchFamily="18" charset="0"/>
                <a:cs typeface="Times New Roman" panose="02020603050405020304" pitchFamily="18" charset="0"/>
              </a:rPr>
              <a:t>Objective</a:t>
            </a:r>
          </a:p>
        </p:txBody>
      </p:sp>
      <p:sp>
        <p:nvSpPr>
          <p:cNvPr id="10243" name="Rectangle 3">
            <a:extLst>
              <a:ext uri="{FF2B5EF4-FFF2-40B4-BE49-F238E27FC236}">
                <a16:creationId xmlns:a16="http://schemas.microsoft.com/office/drawing/2014/main" id="{F80E7D1F-8044-5C62-237C-CE2A28C53EAE}"/>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en-US" dirty="0"/>
          </a:p>
          <a:p>
            <a:pPr marL="0" indent="0" eaLnBrk="1" fontAlgn="auto" hangingPunct="1">
              <a:spcAft>
                <a:spcPts val="0"/>
              </a:spcAft>
              <a:buFont typeface="Arial" panose="020B0604020202020204" pitchFamily="34" charset="0"/>
              <a:buNone/>
              <a:defRPr/>
            </a:pPr>
            <a:endParaRPr lang="en-US" altLang="en-US" dirty="0"/>
          </a:p>
          <a:p>
            <a:pPr eaLnBrk="1" fontAlgn="auto" hangingPunct="1">
              <a:spcAft>
                <a:spcPts val="0"/>
              </a:spcAft>
              <a:defRPr/>
            </a:pPr>
            <a:endParaRPr lang="en-US" altLang="en-US" dirty="0"/>
          </a:p>
        </p:txBody>
      </p:sp>
      <p:sp>
        <p:nvSpPr>
          <p:cNvPr id="2" name="Footer Placeholder 1">
            <a:extLst>
              <a:ext uri="{FF2B5EF4-FFF2-40B4-BE49-F238E27FC236}">
                <a16:creationId xmlns:a16="http://schemas.microsoft.com/office/drawing/2014/main" id="{CE36A0CE-53D6-87B8-1DDE-85E4E8B21BE1}"/>
              </a:ext>
            </a:extLst>
          </p:cNvPr>
          <p:cNvSpPr>
            <a:spLocks noGrp="1"/>
          </p:cNvSpPr>
          <p:nvPr>
            <p:ph type="ftr" sz="quarter" idx="11"/>
          </p:nvPr>
        </p:nvSpPr>
        <p:spPr/>
        <p:txBody>
          <a:bodyPr/>
          <a:lstStyle/>
          <a:p>
            <a:pPr>
              <a:defRPr/>
            </a:pPr>
            <a:r>
              <a:rPr lang="en-US"/>
              <a:t>DEPT. of CSE                      CSB4243-Design Project-1</a:t>
            </a:r>
            <a:endParaRPr lang="en-US" dirty="0"/>
          </a:p>
        </p:txBody>
      </p:sp>
      <p:sp>
        <p:nvSpPr>
          <p:cNvPr id="3" name="Slide Number Placeholder 2">
            <a:extLst>
              <a:ext uri="{FF2B5EF4-FFF2-40B4-BE49-F238E27FC236}">
                <a16:creationId xmlns:a16="http://schemas.microsoft.com/office/drawing/2014/main" id="{5A01A68B-9214-51D1-CE86-A05133A8EA68}"/>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F16B00A-EB03-47A7-99E1-6BA880D12178}" type="slidenum">
              <a:rPr lang="en-US" altLang="en-US">
                <a:solidFill>
                  <a:srgbClr val="898989"/>
                </a:solidFill>
              </a:rPr>
              <a:pPr/>
              <a:t>9</a:t>
            </a:fld>
            <a:endParaRPr lang="en-US" altLang="en-US">
              <a:solidFill>
                <a:srgbClr val="898989"/>
              </a:solidFill>
            </a:endParaRPr>
          </a:p>
        </p:txBody>
      </p:sp>
      <p:pic>
        <p:nvPicPr>
          <p:cNvPr id="7" name="image1.jpg" descr="A drawing of a face&#10;&#10;Description automatically generated"/>
          <p:cNvPicPr/>
          <p:nvPr/>
        </p:nvPicPr>
        <p:blipFill>
          <a:blip r:embed="rId2" cstate="print"/>
          <a:srcRect/>
          <a:stretch>
            <a:fillRect/>
          </a:stretch>
        </p:blipFill>
        <p:spPr>
          <a:xfrm>
            <a:off x="6400800" y="228600"/>
            <a:ext cx="2533319" cy="659958"/>
          </a:xfrm>
          <a:prstGeom prst="rect">
            <a:avLst/>
          </a:prstGeom>
          <a:ln/>
        </p:spPr>
      </p:pic>
      <p:sp>
        <p:nvSpPr>
          <p:cNvPr id="9" name="TextBox 8">
            <a:extLst>
              <a:ext uri="{FF2B5EF4-FFF2-40B4-BE49-F238E27FC236}">
                <a16:creationId xmlns:a16="http://schemas.microsoft.com/office/drawing/2014/main" id="{ECD39895-144C-4ED9-ACC7-DB1C31FF6C92}"/>
              </a:ext>
            </a:extLst>
          </p:cNvPr>
          <p:cNvSpPr txBox="1"/>
          <p:nvPr/>
        </p:nvSpPr>
        <p:spPr>
          <a:xfrm>
            <a:off x="533400" y="2063563"/>
            <a:ext cx="8400719"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Controls the bats on the screen using hand gesture in multiplayer</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Hit the ball back using computer-controlled AI bat in one side</a:t>
            </a: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Compete against the computer AI to achieve the highest score.</a:t>
            </a:r>
            <a:endParaRPr lang="en-US" sz="2400" dirty="0">
              <a:solidFill>
                <a:sysClr val="windowText" lastClr="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0" i="0" dirty="0">
                <a:solidFill>
                  <a:sysClr val="windowText" lastClr="000000"/>
                </a:solidFill>
                <a:effectLst/>
                <a:latin typeface="Times New Roman" panose="02020603050405020304" pitchFamily="18" charset="0"/>
                <a:cs typeface="Times New Roman" panose="02020603050405020304" pitchFamily="18" charset="0"/>
              </a:rPr>
              <a:t>Aim to score points by strategically hitting the ball past the computer’s bat and onto the other side of the screen.</a:t>
            </a:r>
          </a:p>
          <a:p>
            <a:pPr marL="457200" indent="-457200">
              <a:buFont typeface="Arial" panose="020B0604020202020204" pitchFamily="34" charset="0"/>
              <a:buChar char="•"/>
            </a:pPr>
            <a:r>
              <a:rPr lang="en-US" sz="2400" dirty="0">
                <a:ln w="0"/>
                <a:solidFill>
                  <a:sysClr val="windowText" lastClr="000000"/>
                </a:solidFill>
                <a:latin typeface="Times New Roman" panose="02020603050405020304" pitchFamily="18" charset="0"/>
                <a:cs typeface="Times New Roman" panose="02020603050405020304" pitchFamily="18" charset="0"/>
              </a:rPr>
              <a:t>Direction of the ball depends on our hand movement</a:t>
            </a:r>
            <a:endParaRPr lang="en-IN" sz="2400" dirty="0">
              <a:ln w="0"/>
              <a:solidFill>
                <a:sysClr val="windowText" lastClr="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19990</TotalTime>
  <Words>2008</Words>
  <Application>Microsoft Office PowerPoint</Application>
  <PresentationFormat>On-screen Show (4:3)</PresentationFormat>
  <Paragraphs>261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Liberation Serif</vt:lpstr>
      <vt:lpstr>Söhne</vt:lpstr>
      <vt:lpstr>Times New Roman</vt:lpstr>
      <vt:lpstr>Wingdings</vt:lpstr>
      <vt:lpstr>Office Theme</vt:lpstr>
      <vt:lpstr> Department of Computer Science and Engineering  CSB4243 – DESIGN PROJECT  1  TABLE TENNIS USING HAND GESTURE VIVA VOCE</vt:lpstr>
      <vt:lpstr>Agenda for Review3</vt:lpstr>
      <vt:lpstr>Introduction</vt:lpstr>
      <vt:lpstr>Goals and Motivation</vt:lpstr>
      <vt:lpstr> Literature review/Existing Systems </vt:lpstr>
      <vt:lpstr> Literature review/Existing Systems </vt:lpstr>
      <vt:lpstr> Literature review/Existing Systems </vt:lpstr>
      <vt:lpstr>Problem Definition</vt:lpstr>
      <vt:lpstr>Objective</vt:lpstr>
      <vt:lpstr>Proposed System/Work</vt:lpstr>
      <vt:lpstr>PowerPoint Presentation</vt:lpstr>
      <vt:lpstr>PowerPoint Presentation</vt:lpstr>
      <vt:lpstr>Module List</vt:lpstr>
      <vt:lpstr>Modular Description</vt:lpstr>
      <vt:lpstr>PowerPoint Presentation</vt:lpstr>
      <vt:lpstr>PowerPoint Presentation</vt:lpstr>
      <vt:lpstr>Screenshots</vt:lpstr>
      <vt:lpstr>Contribution of Team members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Swa234319</dc:creator>
  <cp:lastModifiedBy>Dharshan Rithvik</cp:lastModifiedBy>
  <cp:revision>282</cp:revision>
  <dcterms:created xsi:type="dcterms:W3CDTF">1601-01-01T00:00:00Z</dcterms:created>
  <dcterms:modified xsi:type="dcterms:W3CDTF">2023-05-13T05:15:46Z</dcterms:modified>
</cp:coreProperties>
</file>